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8" r:id="rId3"/>
    <p:sldId id="261" r:id="rId4"/>
    <p:sldId id="304" r:id="rId5"/>
    <p:sldId id="305" r:id="rId6"/>
    <p:sldId id="263" r:id="rId7"/>
    <p:sldId id="267" r:id="rId8"/>
    <p:sldId id="387" r:id="rId9"/>
    <p:sldId id="388" r:id="rId10"/>
    <p:sldId id="313" r:id="rId11"/>
    <p:sldId id="333" r:id="rId12"/>
    <p:sldId id="335" r:id="rId13"/>
    <p:sldId id="337" r:id="rId14"/>
    <p:sldId id="268" r:id="rId15"/>
    <p:sldId id="389" r:id="rId16"/>
    <p:sldId id="302" r:id="rId17"/>
    <p:sldId id="324" r:id="rId18"/>
    <p:sldId id="274" r:id="rId19"/>
    <p:sldId id="321" r:id="rId20"/>
    <p:sldId id="390" r:id="rId21"/>
    <p:sldId id="278" r:id="rId22"/>
    <p:sldId id="280" r:id="rId23"/>
    <p:sldId id="331" r:id="rId24"/>
    <p:sldId id="282" r:id="rId25"/>
    <p:sldId id="283" r:id="rId26"/>
    <p:sldId id="284" r:id="rId27"/>
    <p:sldId id="306" r:id="rId28"/>
    <p:sldId id="307" r:id="rId29"/>
    <p:sldId id="318" r:id="rId30"/>
    <p:sldId id="319" r:id="rId31"/>
    <p:sldId id="320" r:id="rId32"/>
    <p:sldId id="286" r:id="rId33"/>
    <p:sldId id="287" r:id="rId34"/>
    <p:sldId id="340" r:id="rId36"/>
    <p:sldId id="342" r:id="rId37"/>
    <p:sldId id="344" r:id="rId38"/>
    <p:sldId id="346" r:id="rId39"/>
    <p:sldId id="348" r:id="rId40"/>
    <p:sldId id="351" r:id="rId41"/>
    <p:sldId id="352" r:id="rId42"/>
    <p:sldId id="354" r:id="rId43"/>
    <p:sldId id="356" r:id="rId44"/>
    <p:sldId id="358" r:id="rId45"/>
    <p:sldId id="360" r:id="rId46"/>
    <p:sldId id="362" r:id="rId47"/>
    <p:sldId id="364" r:id="rId48"/>
    <p:sldId id="366" r:id="rId49"/>
    <p:sldId id="368" r:id="rId50"/>
    <p:sldId id="370" r:id="rId51"/>
    <p:sldId id="372" r:id="rId52"/>
    <p:sldId id="374" r:id="rId53"/>
    <p:sldId id="378" r:id="rId54"/>
    <p:sldId id="382" r:id="rId55"/>
    <p:sldId id="384" r:id="rId56"/>
    <p:sldId id="386" r:id="rId5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D025E"/>
    <a:srgbClr val="1F28E1"/>
    <a:srgbClr val="7F1E92"/>
    <a:srgbClr val="FF66FF"/>
    <a:srgbClr val="88268A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2"/>
    <p:restoredTop sz="94660"/>
  </p:normalViewPr>
  <p:slideViewPr>
    <p:cSldViewPr showGuides="1">
      <p:cViewPr varScale="1">
        <p:scale>
          <a:sx n="68" d="100"/>
          <a:sy n="68" d="100"/>
        </p:scale>
        <p:origin x="1452" y="72"/>
      </p:cViewPr>
      <p:guideLst>
        <p:guide orient="horz" pos="2160"/>
        <p:guide pos="28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bleStyles" Target="tableStyles.xml"/><Relationship Id="rId6" Type="http://schemas.openxmlformats.org/officeDocument/2006/relationships/slide" Target="slides/slide4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FCC1EC-F784-463F-A18C-D0C592AA87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/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audio" Target="NULL" TargetMode="Externa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6"/>
          <p:cNvSpPr/>
          <p:nvPr/>
        </p:nvSpPr>
        <p:spPr>
          <a:xfrm>
            <a:off x="0" y="0"/>
            <a:ext cx="9144000" cy="187642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16</a:t>
            </a:r>
            <a:r>
              <a:rPr lang="en-US" alt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u="sng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giải phóng dân tộc v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 khởi nghĩa tháng Tám (1939-1945). Nước Việt Nam Dân Chủ cộng hòa ra đời</a:t>
            </a:r>
            <a:endParaRPr lang="en-US" altLang="en-US" sz="2800" b="1" dirty="0">
              <a:solidFill>
                <a:srgbClr val="1F28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( 3 tiết)</a:t>
            </a:r>
            <a:endParaRPr lang="en-US" altLang="en-US" sz="2800" b="1" dirty="0">
              <a:solidFill>
                <a:srgbClr val="1F28E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0" y="1980883"/>
            <a:ext cx="9144000" cy="4276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>
              <a:spcBef>
                <a:spcPct val="0"/>
              </a:spcBef>
              <a:buAutoNum type="romanUcPeriod"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Tình hình Việt Nam trong những năm 1939- 1945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Tình hình chính trị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Tình hình kinh tế- xã hội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Phong tr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" action="ppaction://noaction"/>
              </a:rPr>
              <a:t>à</a:t>
            </a:r>
            <a:r>
              <a:rPr lang="en-US" altLang="en-US" sz="28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o giải phóng dân tộc từ tháng 9- 1939 đến tháng 3 năm 1945.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Hội nghị Ban chấp h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Trung ương Đảng cộng sản  Đông Dương tháng 11- 1939.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Những cuộc đấu tranh mở đầu thời kì mới (đọc thêm)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en-US" altLang="en-US" dirty="0"/>
              <a:t>Cây Đay </a:t>
            </a:r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447800"/>
            <a:ext cx="4191000" cy="4953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0" y="1600200"/>
            <a:ext cx="3810000" cy="4800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81000" y="457200"/>
            <a:ext cx="8458200" cy="6248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r>
              <a:rPr lang="en-US" altLang="en-US" dirty="0">
                <a:latin typeface="+mj-lt"/>
                <a:ea typeface="+mj-ea"/>
                <a:cs typeface="+mj-cs"/>
              </a:rPr>
              <a:t>Cây Thầu Dầu </a:t>
            </a:r>
            <a:endParaRPr lang="en-US" alt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b" anchorCtr="0"/>
          <a:p>
            <a:endParaRPr lang="en-US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501650" y="1524000"/>
            <a:ext cx="4146550" cy="4602163"/>
          </a:xfrm>
        </p:spPr>
      </p:pic>
      <p:sp>
        <p:nvSpPr>
          <p:cNvPr id="2048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vert="horz" wrap="square" lIns="91440" tIns="45720" rIns="91440" bIns="45720" anchor="b" anchorCtr="0"/>
          <a:p>
            <a:pPr>
              <a:buClrTx/>
              <a:buSzTx/>
              <a:buFontTx/>
            </a:pPr>
            <a:endParaRPr lang="en-US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1524000"/>
            <a:ext cx="4041775" cy="4572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686800" cy="685800"/>
          </a:xfrm>
        </p:spPr>
        <p:txBody>
          <a:bodyPr vert="horz" wrap="square" lIns="91440" tIns="45720" rIns="91440" bIns="45720" anchor="ctr" anchorCtr="0"/>
          <a:p>
            <a:pPr algn="l"/>
            <a:b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Tình hình Việt Nam trong những năm (1939 -1945).</a:t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4"/>
          <p:cNvSpPr/>
          <p:nvPr/>
        </p:nvSpPr>
        <p:spPr>
          <a:xfrm>
            <a:off x="609600" y="2420938"/>
            <a:ext cx="8229600" cy="3862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21508" name="Text Box 6"/>
          <p:cNvSpPr txBox="1"/>
          <p:nvPr/>
        </p:nvSpPr>
        <p:spPr>
          <a:xfrm>
            <a:off x="0" y="4048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1509" name="Rectangle 7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16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giải phóng dân tộc v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Tổng khởi nghĩa tháng Tám (1939-1945). Nước Việt Nam Dân Chủ cộng hòa ra đời</a:t>
            </a:r>
            <a:endParaRPr lang="en-US" altLang="en-US" b="1" dirty="0">
              <a:solidFill>
                <a:srgbClr val="1F28E1"/>
              </a:solidFill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8"/>
          <p:cNvSpPr/>
          <p:nvPr/>
        </p:nvSpPr>
        <p:spPr>
          <a:xfrm>
            <a:off x="381000" y="2057400"/>
            <a:ext cx="44196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Tình hình kinh tế - xã hội </a:t>
            </a:r>
            <a:endParaRPr lang="en-US" altLang="en-US" sz="2800" b="1" dirty="0">
              <a:solidFill>
                <a:srgbClr val="1F28E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5146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Về xã hội: </a:t>
            </a:r>
            <a:endParaRPr lang="en-US" altLang="en-US" sz="2800" b="1" dirty="0">
              <a:solidFill>
                <a:srgbClr val="1F28E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276600" y="2743200"/>
            <a:ext cx="5638800" cy="2743200"/>
          </a:xfrm>
          <a:prstGeom prst="cloudCallout">
            <a:avLst>
              <a:gd name="adj1" fmla="val -67787"/>
              <a:gd name="adj2" fmla="val -8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sách kinh tế của Nhật – Pháp đã để lại những hậu quả xã hội  như thế n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610600" cy="685800"/>
          </a:xfrm>
        </p:spPr>
        <p:txBody>
          <a:bodyPr vert="horz" wrap="square" lIns="91440" tIns="45720" rIns="91440" bIns="45720" anchor="ctr" anchorCtr="0"/>
          <a:p>
            <a:pPr algn="l"/>
            <a:b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Tình hình Việt Nam trong những năm (1939 -1945).</a:t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4"/>
          <p:cNvSpPr/>
          <p:nvPr/>
        </p:nvSpPr>
        <p:spPr>
          <a:xfrm>
            <a:off x="609600" y="2420938"/>
            <a:ext cx="8229600" cy="3862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22532" name="Text Box 6"/>
          <p:cNvSpPr txBox="1"/>
          <p:nvPr/>
        </p:nvSpPr>
        <p:spPr>
          <a:xfrm>
            <a:off x="0" y="4048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2534" name="Rectangle 8"/>
          <p:cNvSpPr/>
          <p:nvPr/>
        </p:nvSpPr>
        <p:spPr>
          <a:xfrm>
            <a:off x="381000" y="2057400"/>
            <a:ext cx="44196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Tình hình kinh tế - xã hội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5146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Về xã hội: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6" name="TextBox 10"/>
          <p:cNvSpPr txBox="1"/>
          <p:nvPr/>
        </p:nvSpPr>
        <p:spPr>
          <a:xfrm>
            <a:off x="838200" y="3079750"/>
            <a:ext cx="775716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Char char="-"/>
            </a:pPr>
            <a:r>
              <a:rPr lang="fr-FR" altLang="en-US" sz="1800" dirty="0"/>
              <a:t> 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dân ta phải sống trong tình trạng 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“một cổ, hai tròng”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dưới hai tầng áp bức bóc lột của 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 - Nhật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đẩy tới cùng cực</a:t>
            </a:r>
            <a:endParaRPr lang="fr-FR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Nạn đói xảy ra cuối năm 1944 đầu năm 1945 l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fr-FR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 2 triệu người chết.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Rectangle 7"/>
          <p:cNvSpPr/>
          <p:nvPr/>
        </p:nvSpPr>
        <p:spPr>
          <a:xfrm>
            <a:off x="0" y="0"/>
            <a:ext cx="88239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16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giải phóng dân tộc v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Tổng khởi nghĩa tháng Tám (1939-1945). Nước Việt Nam Dân Chủ cộng hòa ra đời</a:t>
            </a:r>
            <a:endParaRPr lang="en-US" altLang="en-US" b="1" dirty="0">
              <a:solidFill>
                <a:srgbClr val="1F28E1"/>
              </a:solidFill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5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accent1">
              <a:alpha val="45882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pic>
        <p:nvPicPr>
          <p:cNvPr id="23555" name="Picture 13" descr="https://image.baophapluat.vn/w800/Uploaded/2019/carwqwrwq/2018_11_29/000_njye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88" y="0"/>
            <a:ext cx="89646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3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 sĩ Việt Nam bị đẩy ra chiến trường.</a:t>
            </a:r>
            <a:endParaRPr lang="en-US" altLang="en-US" sz="23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accent1">
              <a:alpha val="45882"/>
            </a:schemeClr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3" name="Rectangle 3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 l</a:t>
            </a:r>
            <a:r>
              <a:rPr lang="en-US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xơ xác vì chính sách của Nhật.</a:t>
            </a:r>
            <a:endParaRPr lang="en-US" altLang="en-US" sz="23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0" name="Picture 2" descr="dsc-4182142003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415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1127" name="Picture 7" descr="Gom xác trong nạn đói 19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3581400"/>
            <a:ext cx="4286250" cy="282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1129" name="Rectangle 9"/>
          <p:cNvSpPr/>
          <p:nvPr/>
        </p:nvSpPr>
        <p:spPr>
          <a:xfrm>
            <a:off x="361950" y="6400800"/>
            <a:ext cx="4267200" cy="304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 xác chết trong nạn đói 1945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1134" name="Picture 14" descr="137950812446066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704215"/>
            <a:ext cx="4408170" cy="2707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1136" name="Rectangle 16"/>
          <p:cNvSpPr/>
          <p:nvPr/>
        </p:nvSpPr>
        <p:spPr>
          <a:xfrm>
            <a:off x="381000" y="228600"/>
            <a:ext cx="4267200" cy="304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chết đói nằm la liệt ngo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đường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9" grpId="0" animBg="1"/>
      <p:bldP spid="2611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3"/>
          <p:cNvSpPr txBox="1"/>
          <p:nvPr/>
        </p:nvSpPr>
        <p:spPr>
          <a:xfrm>
            <a:off x="228600" y="1676400"/>
            <a:ext cx="464502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l">
              <a:spcBef>
                <a:spcPct val="0"/>
              </a:spcBef>
              <a:buNone/>
            </a:pP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Ất Dậu, tháng ba, còn nhớ mãi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Giống Lạc Hồng cực trải lắm đau thương!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thây ma thất thểu đầy đường,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 ngã gục không đứng lên vì... đói!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Đói từ Bắc Giang đói về H</a:t>
            </a:r>
            <a:r>
              <a:rPr lang="vi-VN" alt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Nội,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Đói ở Thái Bình đói tới Gia Lâm.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Khắp đường xa những xác đói rên nằm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nắng lửa, trong bụi lầm co quắp.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Giữa đống giẻ chỉ còn đôi hố mắt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Đọng chút hồn sắp tắt của thây ma; </a:t>
            </a:r>
            <a:b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TextBox 5"/>
          <p:cNvSpPr txBox="1"/>
          <p:nvPr/>
        </p:nvSpPr>
        <p:spPr>
          <a:xfrm>
            <a:off x="2057400" y="381000"/>
            <a:ext cx="4800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 – BÀNG BÁ LÂN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8" name="Picture 3" descr="C:\Users\Admin\Desktop\nan-doi45-giaoduc.net.vn (19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4230" y="1207770"/>
            <a:ext cx="4281170" cy="4869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228600" y="1371600"/>
            <a:ext cx="8610600" cy="685800"/>
          </a:xfrm>
        </p:spPr>
        <p:txBody>
          <a:bodyPr vert="horz" wrap="square" lIns="91440" tIns="45720" rIns="91440" bIns="45720" anchor="ctr" anchorCtr="0"/>
          <a:p>
            <a:pPr algn="l"/>
            <a:b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Tình hình Việt Nam trong những năm (1939 -1945).</a:t>
            </a:r>
            <a:b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4"/>
          <p:cNvSpPr/>
          <p:nvPr/>
        </p:nvSpPr>
        <p:spPr>
          <a:xfrm>
            <a:off x="609600" y="2420938"/>
            <a:ext cx="8229600" cy="3862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27652" name="Text Box 6"/>
          <p:cNvSpPr txBox="1"/>
          <p:nvPr/>
        </p:nvSpPr>
        <p:spPr>
          <a:xfrm>
            <a:off x="0" y="4048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27654" name="Rectangle 8"/>
          <p:cNvSpPr/>
          <p:nvPr/>
        </p:nvSpPr>
        <p:spPr>
          <a:xfrm>
            <a:off x="381000" y="2057400"/>
            <a:ext cx="44196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Tình hình kinh tế - xã hội </a:t>
            </a:r>
            <a:endParaRPr lang="en-US" altLang="en-US" sz="2800" b="1" dirty="0">
              <a:solidFill>
                <a:srgbClr val="1F28E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25146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Về xã hội: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6" name="TextBox 10"/>
          <p:cNvSpPr txBox="1"/>
          <p:nvPr/>
        </p:nvSpPr>
        <p:spPr>
          <a:xfrm>
            <a:off x="762000" y="2971800"/>
            <a:ext cx="794512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Char char="-"/>
            </a:pPr>
            <a:r>
              <a:rPr lang="fr-FR" altLang="en-US" sz="1800" dirty="0">
                <a:solidFill>
                  <a:schemeClr val="tx1"/>
                </a:solidFill>
              </a:rPr>
              <a:t> 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dân ta phải sống trong tình trạng “một cổ, hai tròng” 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dưới hai tầng áp bức bóc lột của 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- Nhật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bị đẩy tới cùng cực</a:t>
            </a:r>
            <a:endParaRPr lang="fr-FR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Nạn đói xảy ra cuối năm 1944 đầu năm 1945 l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gần 2 triệu người chết.</a:t>
            </a:r>
            <a:endParaRPr lang="vi-VN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 thuẫn xã hội giữa nhân dân ta với bọn Pháp - Nhật vô cùng gay gắt, yêu cầu giải phóng dân tộc đặt ra cấp bách.</a:t>
            </a:r>
            <a:endParaRPr lang="vi-VN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Rectangle 7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16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giải phóng dân tộc v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Tổng khởi nghĩa tháng Tám (1939-1945). Nước Việt Nam Dân Chủ cộng hòa ra đời</a:t>
            </a:r>
            <a:endParaRPr lang="en-US" altLang="en-US" b="1" dirty="0">
              <a:solidFill>
                <a:srgbClr val="1F28E1"/>
              </a:solidFill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5"/>
          <p:cNvSpPr/>
          <p:nvPr/>
        </p:nvSpPr>
        <p:spPr>
          <a:xfrm>
            <a:off x="228600" y="1295400"/>
            <a:ext cx="8497570" cy="37090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I.Tình hình Việt Nam trong những năm 1939- 1945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pt-B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Tình hình chính trị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Tháng 9/1939, Chiến tranh thế giới thứ hai bùng nổ, chính phủ Pháp đầu h</a:t>
            </a:r>
            <a:r>
              <a:rPr lang="pt-BR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Đức,</a:t>
            </a:r>
            <a:r>
              <a:rPr lang="en-US" alt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thù địch 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các mạng thuộc địa.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Đông Dương, Pháp ra sức vơ vét sức người, sức của của dốc v</a:t>
            </a:r>
            <a:r>
              <a:rPr lang="pt-BR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chiến tranh.</a:t>
            </a: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4"/>
          <p:cNvSpPr/>
          <p:nvPr/>
        </p:nvSpPr>
        <p:spPr>
          <a:xfrm>
            <a:off x="2514600" y="2420938"/>
            <a:ext cx="6324600" cy="3862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28675" name="Text Box 6"/>
          <p:cNvSpPr txBox="1"/>
          <p:nvPr/>
        </p:nvSpPr>
        <p:spPr>
          <a:xfrm>
            <a:off x="0" y="4048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9" name="Rectangle 2"/>
          <p:cNvSpPr/>
          <p:nvPr/>
        </p:nvSpPr>
        <p:spPr>
          <a:xfrm>
            <a:off x="152400" y="1371600"/>
            <a:ext cx="8686800" cy="5334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Phong trào giải phóng dân tộc từ tháng 9/ 1939 đến 3/ 1945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0" y="1905000"/>
            <a:ext cx="8915400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600" b="1" dirty="0">
                <a:solidFill>
                  <a:srgbClr val="FD09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Hội nghị Ban Chấp h</a:t>
            </a:r>
            <a:r>
              <a:rPr lang="en-US" altLang="en-US" sz="2600" b="1" dirty="0">
                <a:solidFill>
                  <a:srgbClr val="FD09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FD09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Trung ương Đảng Cộng sản Đông Dương  tháng 11 – 1939:</a:t>
            </a:r>
            <a:endParaRPr lang="en-US" altLang="en-US" sz="2600" b="1" dirty="0">
              <a:solidFill>
                <a:srgbClr val="FD090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209800" y="2819400"/>
            <a:ext cx="4953000" cy="1905000"/>
          </a:xfrm>
          <a:prstGeom prst="cloudCallout">
            <a:avLst>
              <a:gd name="adj1" fmla="val -76726"/>
              <a:gd name="adj2" fmla="val -27481"/>
            </a:avLst>
          </a:prstGeom>
          <a:solidFill>
            <a:schemeClr val="accent3">
              <a:lumMod val="95000"/>
            </a:schemeClr>
          </a:solidFill>
          <a:ln w="31750">
            <a:solidFill>
              <a:srgbClr val="00FF00"/>
            </a:solidFill>
            <a:round/>
          </a:ln>
        </p:spPr>
        <p:txBody>
          <a:bodyPr/>
          <a:p>
            <a:pPr algn="ctr">
              <a:buNone/>
            </a:pPr>
            <a:r>
              <a:rPr sz="2400" i="1" dirty="0">
                <a:solidFill>
                  <a:srgbClr val="FC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thời gian, địa điểm, người chủ trì Hội nghị BCHTW tháng 11/1939?</a:t>
            </a:r>
            <a:endParaRPr sz="2400" i="1" dirty="0">
              <a:solidFill>
                <a:srgbClr val="FC1C0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240" y="2895600"/>
            <a:ext cx="81381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dirty="0">
                <a:latin typeface="Times New Roman" panose="02020603050405020304" pitchFamily="18" charset="0"/>
              </a:rPr>
              <a:t>Tháng 11/1939, Hội nghị Ban Chấp hành Trung ương Đảng được triệu tập tại Bà Điểm (Hóc Môn – Gia Định) do Tổng Bí thư Nguyễn Văn Cừ chủ trì.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1509" name="Rectangle 7"/>
          <p:cNvSpPr/>
          <p:nvPr/>
        </p:nvSpPr>
        <p:spPr>
          <a:xfrm>
            <a:off x="0" y="0"/>
            <a:ext cx="91440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 16</a:t>
            </a:r>
            <a:r>
              <a:rPr lang="en-US" altLang="en-US" sz="2800" dirty="0">
                <a:solidFill>
                  <a:srgbClr val="FF0000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lang="en-US" altLang="en-US" sz="2800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 giải phóng dân tộc v</a:t>
            </a:r>
            <a:r>
              <a:rPr lang="en-US" altLang="en-US" sz="2800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1F28E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Tổng khởi nghĩa tháng Tám (1939-1945). Nước Việt Nam Dân Chủ cộng hòa ra đời</a:t>
            </a:r>
            <a:endParaRPr lang="en-US" altLang="en-US" sz="2800" b="1" dirty="0">
              <a:solidFill>
                <a:srgbClr val="1F28E1"/>
              </a:solidFill>
              <a:highlight>
                <a:srgbClr val="00FF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2" grpId="1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4"/>
          <p:cNvSpPr/>
          <p:nvPr/>
        </p:nvSpPr>
        <p:spPr>
          <a:xfrm>
            <a:off x="609600" y="2057400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2400" b="1" dirty="0">
              <a:solidFill>
                <a:srgbClr val="000099"/>
              </a:solidFill>
            </a:endParaRPr>
          </a:p>
        </p:txBody>
      </p:sp>
      <p:pic>
        <p:nvPicPr>
          <p:cNvPr id="22531" name="Picture 6" descr="nguyen van c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371600"/>
            <a:ext cx="20574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7" descr="le dua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371600"/>
            <a:ext cx="22860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8" descr="phan dang lu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371600"/>
            <a:ext cx="21336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Picture 9" descr="vo_van_tan_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0" y="1371600"/>
            <a:ext cx="21463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11"/>
          <p:cNvSpPr/>
          <p:nvPr/>
        </p:nvSpPr>
        <p:spPr>
          <a:xfrm>
            <a:off x="228600" y="685800"/>
            <a:ext cx="8458200" cy="396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ĐẠI BIỂU DỰ HỘI NGHỊ</a:t>
            </a:r>
            <a:endParaRPr lang="en-US" altLang="en-US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76200" y="4495800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99"/>
                </a:solidFill>
              </a:rPr>
              <a:t>Nguyễn Văn Cừ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4495800"/>
            <a:ext cx="1981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99"/>
                </a:solidFill>
              </a:rPr>
              <a:t>      Lê Duẩn 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6858000" y="4495800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99"/>
                </a:solidFill>
              </a:rPr>
              <a:t>Võ Văn Tần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2362200" y="4495800"/>
            <a:ext cx="2133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0099"/>
                </a:solidFill>
              </a:rPr>
              <a:t>Phan Đăng Lưu</a:t>
            </a:r>
            <a:endParaRPr lang="en-US" altLang="en-US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4"/>
          <p:cNvSpPr/>
          <p:nvPr/>
        </p:nvSpPr>
        <p:spPr>
          <a:xfrm>
            <a:off x="2514600" y="2420938"/>
            <a:ext cx="6324600" cy="3862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30723" name="Text Box 6"/>
          <p:cNvSpPr txBox="1"/>
          <p:nvPr/>
        </p:nvSpPr>
        <p:spPr>
          <a:xfrm>
            <a:off x="0" y="4048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9" name="Rectangle 2"/>
          <p:cNvSpPr/>
          <p:nvPr/>
        </p:nvSpPr>
        <p:spPr>
          <a:xfrm>
            <a:off x="152400" y="1371600"/>
            <a:ext cx="8686800" cy="5334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Phong trào giải phóng dân tộc từ tháng 9/ 1939 đến 3/ 1945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0" y="1905000"/>
            <a:ext cx="8915400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600" b="1" dirty="0">
                <a:solidFill>
                  <a:srgbClr val="FD09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Hội nghị Ban Chấp h</a:t>
            </a:r>
            <a:r>
              <a:rPr lang="en-US" altLang="en-US" sz="2600" b="1" dirty="0">
                <a:solidFill>
                  <a:srgbClr val="FD09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600" b="1" dirty="0">
                <a:solidFill>
                  <a:srgbClr val="FD09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Trung ương Đảng Cộng sản Đông Dương  tháng 11 – 1939:</a:t>
            </a:r>
            <a:endParaRPr lang="en-US" altLang="en-US" sz="2600" b="1" dirty="0">
              <a:solidFill>
                <a:srgbClr val="FD090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209800" y="2819400"/>
            <a:ext cx="4953000" cy="1905000"/>
          </a:xfrm>
          <a:prstGeom prst="cloudCallout">
            <a:avLst>
              <a:gd name="adj1" fmla="val -76726"/>
              <a:gd name="adj2" fmla="val -27481"/>
            </a:avLst>
          </a:prstGeom>
          <a:solidFill>
            <a:schemeClr val="accent3">
              <a:lumMod val="95000"/>
            </a:schemeClr>
          </a:solidFill>
          <a:ln w="31750">
            <a:solidFill>
              <a:srgbClr val="00FF00"/>
            </a:solidFill>
            <a:round/>
          </a:ln>
        </p:spPr>
        <p:txBody>
          <a:bodyPr/>
          <a:p>
            <a:pPr algn="ctr">
              <a:buNone/>
            </a:pPr>
            <a:r>
              <a:rPr sz="2400" i="1" dirty="0">
                <a:solidFill>
                  <a:srgbClr val="FC1C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của Hội nghị BCHTW tháng 11/1939 theo bảng sau?</a:t>
            </a:r>
            <a:endParaRPr sz="2400" i="1" dirty="0">
              <a:solidFill>
                <a:srgbClr val="FC1C0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31"/>
          <p:cNvSpPr/>
          <p:nvPr/>
        </p:nvSpPr>
        <p:spPr>
          <a:xfrm>
            <a:off x="381000" y="304800"/>
            <a:ext cx="8534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NỘI DUNG HỘI NGHỊ THÁNG 11/1939?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1747" name="Table 31746"/>
          <p:cNvGraphicFramePr/>
          <p:nvPr/>
        </p:nvGraphicFramePr>
        <p:xfrm>
          <a:off x="304800" y="1066800"/>
          <a:ext cx="8534400" cy="4529138"/>
        </p:xfrm>
        <a:graphic>
          <a:graphicData uri="http://schemas.openxmlformats.org/drawingml/2006/table">
            <a:tbl>
              <a:tblPr/>
              <a:tblGrid>
                <a:gridCol w="1933575"/>
                <a:gridCol w="6600825"/>
              </a:tblGrid>
              <a:tr h="1081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 trước mắt</a:t>
                      </a:r>
                      <a:endParaRPr lang="en-US" sz="2800" i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50000"/>
                        </a:spcBef>
                        <a:buNone/>
                      </a:pPr>
                      <a:r>
                        <a:rPr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trương</a:t>
                      </a:r>
                      <a:endParaRPr lang="en-US" sz="2800" i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50000"/>
                        </a:spcBef>
                        <a:buNone/>
                      </a:pPr>
                      <a:r>
                        <a:rPr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đấu tranh</a:t>
                      </a:r>
                      <a:endParaRPr lang="en-US" sz="2800" i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50000"/>
                        </a:spcBef>
                        <a:buNone/>
                      </a:pPr>
                      <a:r>
                        <a:rPr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 trận</a:t>
                      </a:r>
                      <a:endParaRPr lang="en-US" sz="2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>
                        <a:spcBef>
                          <a:spcPct val="50000"/>
                        </a:spcBef>
                        <a:buNone/>
                      </a:pPr>
                      <a:r>
                        <a:rPr sz="32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331"/>
          <p:cNvSpPr/>
          <p:nvPr/>
        </p:nvSpPr>
        <p:spPr>
          <a:xfrm>
            <a:off x="838200" y="152400"/>
            <a:ext cx="7239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NỘI DUNG HỘI NGHỊ TW ĐẢNG THÁNG 11/1939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771" name="Table 32770"/>
          <p:cNvGraphicFramePr/>
          <p:nvPr/>
        </p:nvGraphicFramePr>
        <p:xfrm>
          <a:off x="381000" y="685800"/>
          <a:ext cx="8534400" cy="5886450"/>
        </p:xfrm>
        <a:graphic>
          <a:graphicData uri="http://schemas.openxmlformats.org/drawingml/2006/table">
            <a:tbl>
              <a:tblPr/>
              <a:tblGrid>
                <a:gridCol w="1933575"/>
                <a:gridCol w="6600825"/>
              </a:tblGrid>
              <a:tr h="1081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u="sng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 trước mắt</a:t>
                      </a:r>
                      <a:endParaRPr lang="en-US" sz="2000" b="1" i="1" u="sng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50000"/>
                        </a:spcBef>
                        <a:buNone/>
                      </a:pP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07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u="sng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 trương</a:t>
                      </a:r>
                      <a:endParaRPr lang="en-US" sz="2000" b="1" i="1" u="sng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1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sz="20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u="sng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pháp đấu tranh</a:t>
                      </a:r>
                      <a:endParaRPr lang="en-US" sz="2000" b="1" i="1" u="sng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50000"/>
                        </a:spcBef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3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b="1" u="sng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 trận</a:t>
                      </a:r>
                      <a:endParaRPr lang="en-US" sz="2000" b="1" u="sng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>
                        <a:spcBef>
                          <a:spcPct val="50000"/>
                        </a:spcBef>
                        <a:buNone/>
                      </a:pPr>
                      <a:endParaRPr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624" name="Text Box 352"/>
          <p:cNvSpPr txBox="1"/>
          <p:nvPr/>
        </p:nvSpPr>
        <p:spPr>
          <a:xfrm>
            <a:off x="2362200" y="762000"/>
            <a:ext cx="645795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Đánh đổ đế quốc và tay sai, làm cho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Đông Dương hoàn toàn độc lập.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2362200" y="1752600"/>
            <a:ext cx="6477000" cy="1828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gác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hiệu cách mạng ruộng đất,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ra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hiệu tịch thu ruộng đất của đế quốc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địa chủ phản bội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lập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phủ dân chủ cộng ho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solidFill>
                  <a:srgbClr val="FF0000"/>
                </a:solidFill>
              </a:rPr>
              <a:t>.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438400" y="3733800"/>
            <a:ext cx="6248400" cy="1828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609600" marR="0" indent="-609600" algn="ctr" defTabSz="9144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Chuyển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đấu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đòi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sinh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chủ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sang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đấu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tranh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trực</a:t>
            </a:r>
            <a:r>
              <a:rPr kumimoji="0" 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tiếp</a:t>
            </a:r>
            <a:r>
              <a:rPr kumimoji="0" 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đổ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chính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quyền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đế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quốc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sai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endParaRPr kumimoji="0" lang="en-US" sz="2400" kern="0" cap="none" spc="0" normalizeH="0" baseline="0" noProof="0" dirty="0"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09600" marR="0" indent="-609600" algn="ctr" defTabSz="9144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Từ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pháp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nửa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pháp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chuyển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sang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sz="2400" kern="0" cap="none" spc="0" normalizeH="0" baseline="0" noProof="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bí</a:t>
            </a:r>
            <a:r>
              <a:rPr kumimoji="0" 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mật</a:t>
            </a:r>
            <a:r>
              <a:rPr kumimoji="0" 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2400" kern="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bất</a:t>
            </a:r>
            <a:r>
              <a:rPr kumimoji="0" 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hợp</a:t>
            </a:r>
            <a:r>
              <a:rPr kumimoji="0" 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400" kern="0" cap="none" spc="0" normalizeH="0" baseline="0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pháp</a:t>
            </a:r>
            <a:r>
              <a:rPr kumimoji="0" lang="en-US" sz="2400" kern="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2400" kern="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L="609600" marR="0" indent="-609600" algn="ctr" defTabSz="914400">
              <a:lnSpc>
                <a:spcPct val="8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kumimoji="0" lang="en-US" sz="2000" b="1" kern="0" cap="none" spc="0" normalizeH="0" baseline="0" noProof="0" dirty="0">
                <a:solidFill>
                  <a:srgbClr val="99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2000" kern="0" cap="none" spc="0" normalizeH="0" baseline="0" noProof="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355"/>
          <p:cNvSpPr txBox="1"/>
          <p:nvPr/>
        </p:nvSpPr>
        <p:spPr>
          <a:xfrm>
            <a:off x="2286000" y="5786438"/>
            <a:ext cx="6477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Thành lập Mặt trận thống nhất 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dân tộc </a:t>
            </a:r>
            <a:r>
              <a:rPr lang="en-US" altLang="en-US" sz="2400" dirty="0">
                <a:latin typeface="Times New Roman" panose="02020603050405020304" pitchFamily="18" charset="0"/>
              </a:rPr>
              <a:t>phản đế Đông Dương.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24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6"/>
          <p:cNvSpPr txBox="1"/>
          <p:nvPr/>
        </p:nvSpPr>
        <p:spPr>
          <a:xfrm>
            <a:off x="0" y="4048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33795" name="Rectangle 7"/>
          <p:cNvSpPr/>
          <p:nvPr/>
        </p:nvSpPr>
        <p:spPr>
          <a:xfrm>
            <a:off x="228600" y="0"/>
            <a:ext cx="8915400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16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tr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giải phóng dân tộc v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Tổng khởi nghĩa tháng Tám (1939-1945). Nước Việt Nam Dân Chủ cộng hòa ra đời</a:t>
            </a:r>
            <a:endParaRPr lang="en-US" altLang="en-US" sz="2800" b="1" dirty="0">
              <a:solidFill>
                <a:srgbClr val="1F28E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Rectangle 2"/>
          <p:cNvSpPr/>
          <p:nvPr/>
        </p:nvSpPr>
        <p:spPr>
          <a:xfrm>
            <a:off x="0" y="1447800"/>
            <a:ext cx="8686800" cy="5334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Phong trào giải phóng dân tộc từ tháng 9/ 1939 đến  3/ 1945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Rectangle 7"/>
          <p:cNvSpPr/>
          <p:nvPr/>
        </p:nvSpPr>
        <p:spPr>
          <a:xfrm>
            <a:off x="0" y="1828800"/>
            <a:ext cx="8686800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b="1" dirty="0">
                <a:solidFill>
                  <a:srgbClr val="FD09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Hội nghị Ban </a:t>
            </a:r>
            <a:r>
              <a:rPr lang="en-US" altLang="en-US" sz="2800" b="1" dirty="0">
                <a:solidFill>
                  <a:srgbClr val="FD09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en-US" sz="2400" b="1" dirty="0">
                <a:solidFill>
                  <a:srgbClr val="FD09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400" b="1" dirty="0">
                <a:solidFill>
                  <a:srgbClr val="FD09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D09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Trung ương Đảng Cộng sản Đông Dương  tháng 11 – 1939:</a:t>
            </a:r>
            <a:endParaRPr lang="en-US" altLang="en-US" sz="2400" b="1" dirty="0">
              <a:solidFill>
                <a:srgbClr val="FD090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438400" y="2590800"/>
            <a:ext cx="5943600" cy="1828800"/>
          </a:xfrm>
          <a:prstGeom prst="cloudCallout">
            <a:avLst>
              <a:gd name="adj1" fmla="val -79341"/>
              <a:gd name="adj2" fmla="val 19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None/>
            </a:pPr>
            <a:r>
              <a:rPr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 Ban chấp h</a:t>
            </a:r>
            <a:r>
              <a:rPr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Trung ương Đảng cộng sản Đông Dương tháng 11/1939 có ý nghĩa như thế n</a:t>
            </a:r>
            <a:r>
              <a:rPr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648200"/>
            <a:ext cx="8534400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>
              <a:buNone/>
            </a:pPr>
            <a:r>
              <a:rPr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hướng chỉ đạo chiến lược của Đảng,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nhiệm vụ giải phóng dân tộc lên h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đầu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đưa nhân </a:t>
            </a:r>
            <a:r>
              <a:rPr sz="2800" dirty="0">
                <a:latin typeface="Times New Roman" panose="02020603050405020304" pitchFamily="18" charset="0"/>
              </a:rPr>
              <a:t>dân ta bước vào thời kì trực tiếp vận động cứu nước. 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8" name="Rectangle 31"/>
          <p:cNvGrpSpPr/>
          <p:nvPr/>
        </p:nvGrpSpPr>
        <p:grpSpPr>
          <a:xfrm>
            <a:off x="0" y="1447800"/>
            <a:ext cx="9144000" cy="1739900"/>
            <a:chOff x="139" y="1133"/>
            <a:chExt cx="6182" cy="1144"/>
          </a:xfrm>
        </p:grpSpPr>
        <p:pic>
          <p:nvPicPr>
            <p:cNvPr id="34830" name="Rectangle 3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139" y="1133"/>
              <a:ext cx="6182" cy="11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333" y="1233"/>
              <a:ext cx="5679" cy="9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6" tIns="45718" rIns="91436" bIns="45718" anchor="ctr" anchorCtr="1"/>
            <a:p>
              <a:pPr eaLnBrk="1" hangingPunct="1">
                <a:buNone/>
              </a:pPr>
              <a:r>
                <a:rPr sz="3200" b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1. Sau khi tiến v</a:t>
              </a:r>
              <a:r>
                <a:rPr sz="3200" b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3200" b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 nước ta, quân Nhật đã tiến l</a:t>
              </a:r>
              <a:r>
                <a:rPr sz="3200" b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3200" b="1" dirty="0">
                  <a:solidFill>
                    <a:srgbClr val="FF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 gì ?</a:t>
              </a:r>
              <a:endParaRPr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4112" name="Rectangle 32"/>
          <p:cNvSpPr>
            <a:spLocks noChangeArrowheads="1"/>
          </p:cNvSpPr>
          <p:nvPr/>
        </p:nvSpPr>
        <p:spPr bwMode="auto">
          <a:xfrm>
            <a:off x="990283" y="5867400"/>
            <a:ext cx="7999413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91436" tIns="45718" rIns="91436" bIns="45718"/>
          <a:p>
            <a:pPr marL="457200" indent="-457200" eaLnBrk="1" hangingPunct="1">
              <a:lnSpc>
                <a:spcPct val="80000"/>
              </a:lnSpc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Nhật ngay sau đó tháo chạy ra khỏi nước ta.</a:t>
            </a:r>
            <a:endParaRPr sz="2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0" name="WordArt 33"/>
          <p:cNvSpPr>
            <a:spLocks noTextEdit="1"/>
          </p:cNvSpPr>
          <p:nvPr/>
        </p:nvSpPr>
        <p:spPr>
          <a:xfrm>
            <a:off x="1828800" y="0"/>
            <a:ext cx="5410200" cy="825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endParaRPr lang="en-US" sz="3600">
              <a:gradFill rotWithShape="1">
                <a:gsLst>
                  <a:gs pos="0">
                    <a:srgbClr val="FFF200">
                      <a:alpha val="100000"/>
                    </a:srgbClr>
                  </a:gs>
                  <a:gs pos="45000">
                    <a:srgbClr val="FF7A00">
                      <a:alpha val="100000"/>
                    </a:srgbClr>
                  </a:gs>
                  <a:gs pos="70000">
                    <a:srgbClr val="FF0300">
                      <a:alpha val="100000"/>
                    </a:srgbClr>
                  </a:gs>
                  <a:gs pos="100000">
                    <a:srgbClr val="4D0808">
                      <a:alpha val="100000"/>
                    </a:srgbClr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4114" name="Oval 34"/>
          <p:cNvSpPr/>
          <p:nvPr/>
        </p:nvSpPr>
        <p:spPr>
          <a:xfrm>
            <a:off x="228600" y="4800600"/>
            <a:ext cx="731838" cy="730250"/>
          </a:xfrm>
          <a:prstGeom prst="ellipse">
            <a:avLst/>
          </a:prstGeom>
          <a:solidFill>
            <a:srgbClr val="FF99CC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4822" name="Oval 35"/>
          <p:cNvSpPr/>
          <p:nvPr/>
        </p:nvSpPr>
        <p:spPr>
          <a:xfrm>
            <a:off x="228600" y="5715000"/>
            <a:ext cx="731838" cy="731838"/>
          </a:xfrm>
          <a:prstGeom prst="ellipse">
            <a:avLst/>
          </a:prstGeom>
          <a:solidFill>
            <a:srgbClr val="FF99CC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D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34823" name="Oval 38"/>
          <p:cNvSpPr/>
          <p:nvPr/>
        </p:nvSpPr>
        <p:spPr>
          <a:xfrm>
            <a:off x="228600" y="3962400"/>
            <a:ext cx="731838" cy="731838"/>
          </a:xfrm>
          <a:prstGeom prst="ellipse">
            <a:avLst/>
          </a:prstGeom>
          <a:solidFill>
            <a:srgbClr val="FF99CC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B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34824" name="Oval 40"/>
          <p:cNvSpPr/>
          <p:nvPr/>
        </p:nvSpPr>
        <p:spPr>
          <a:xfrm>
            <a:off x="228600" y="3124200"/>
            <a:ext cx="731838" cy="731838"/>
          </a:xfrm>
          <a:prstGeom prst="ellipse">
            <a:avLst/>
          </a:prstGeom>
          <a:solidFill>
            <a:srgbClr val="FF99CC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174122" name="Rectangle 42"/>
          <p:cNvSpPr>
            <a:spLocks noChangeArrowheads="1"/>
          </p:cNvSpPr>
          <p:nvPr/>
        </p:nvSpPr>
        <p:spPr bwMode="auto">
          <a:xfrm>
            <a:off x="990600" y="4191000"/>
            <a:ext cx="7315200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91436" tIns="45718" rIns="91436" bIns="45718"/>
          <a:lstStyle/>
          <a:p>
            <a:pPr marL="457200" marR="0" lvl="0" indent="-4572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24" name="Rectangle 44"/>
          <p:cNvSpPr>
            <a:spLocks noChangeArrowheads="1"/>
          </p:cNvSpPr>
          <p:nvPr/>
        </p:nvSpPr>
        <p:spPr bwMode="auto">
          <a:xfrm>
            <a:off x="990600" y="5029200"/>
            <a:ext cx="7583488" cy="612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91436" tIns="45718" rIns="91436" bIns="45718"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kết với Pháp cùng thống trị Đông Dương.</a:t>
            </a:r>
            <a:endParaRPr sz="2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j0214098.wav">
            <a:hlinkClick r:id="" action="ppaction://media"/>
          </p:cNvPr>
          <p:cNvPicPr>
            <a:picLocks noRot="1" noChangeAspect="1"/>
          </p:cNvPicPr>
          <p:nvPr>
            <a:wavAudioFile r:embed="rId2"/>
          </p:nvPr>
        </p:nvPicPr>
        <p:blipFill>
          <a:blip r:embed="rId3"/>
          <a:stretch>
            <a:fillRect/>
          </a:stretch>
        </p:blipFill>
        <p:spPr>
          <a:xfrm>
            <a:off x="8382000" y="5181600"/>
            <a:ext cx="46038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3" name="Rectangle 43"/>
          <p:cNvSpPr>
            <a:spLocks noChangeArrowheads="1"/>
          </p:cNvSpPr>
          <p:nvPr/>
        </p:nvSpPr>
        <p:spPr bwMode="auto">
          <a:xfrm>
            <a:off x="960755" y="3358515"/>
            <a:ext cx="7035800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lIns="91436" tIns="45718" rIns="91436" bIns="45718"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Hất cẳng Pháp, độc chiếm Đông Dương.</a:t>
            </a:r>
            <a:endParaRPr sz="2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sz="2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Helve-Condense" pitchFamily="2" charset="0"/>
                <a:cs typeface="Arial" panose="020B0604020202020204" pitchFamily="34" charset="0"/>
              </a:rPr>
              <a:t>    </a:t>
            </a:r>
            <a:endParaRPr sz="2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VNI-Helve-Condense" pitchFamily="2" charset="0"/>
              <a:ea typeface="Arial" panose="020B0604020202020204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381000" y="0"/>
            <a:ext cx="8261350" cy="1295400"/>
          </a:xfrm>
          <a:prstGeom prst="ribbon">
            <a:avLst>
              <a:gd name="adj1" fmla="val 125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VẬN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DỤNG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74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74114" grpId="0" animBg="1"/>
      <p:bldP spid="1741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5842" name="Rectangle 21"/>
          <p:cNvGrpSpPr/>
          <p:nvPr/>
        </p:nvGrpSpPr>
        <p:grpSpPr>
          <a:xfrm>
            <a:off x="506413" y="228600"/>
            <a:ext cx="8637587" cy="2133600"/>
            <a:chOff x="292" y="388"/>
            <a:chExt cx="5441" cy="998"/>
          </a:xfrm>
        </p:grpSpPr>
        <p:pic>
          <p:nvPicPr>
            <p:cNvPr id="35851" name="Rectangle 21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292" y="388"/>
              <a:ext cx="5441" cy="9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336" y="432"/>
              <a:ext cx="5184" cy="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6" tIns="45718" rIns="91436" bIns="45718" anchor="ctr" anchorCtr="1"/>
            <a:p>
              <a:pPr algn="just" eaLnBrk="1" hangingPunct="1">
                <a:spcBef>
                  <a:spcPct val="20000"/>
                </a:spcBef>
                <a:buNone/>
              </a:pPr>
              <a:r>
                <a:rPr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2. Tại Hội nghị tháng 11-1939, BCHTW ĐCS Đông Dương đã xác định mục tiêu đấu tranh trước mắt của CM Đông Dương l</a:t>
              </a:r>
              <a:r>
                <a:rPr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endParaRPr sz="28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28374" name="Rectangle 22"/>
          <p:cNvSpPr>
            <a:spLocks noChangeArrowheads="1"/>
          </p:cNvSpPr>
          <p:nvPr/>
        </p:nvSpPr>
        <p:spPr bwMode="auto">
          <a:xfrm>
            <a:off x="1266825" y="5486400"/>
            <a:ext cx="73437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6" tIns="45718" rIns="91436" bIns="45718"/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đổ Nhật - Pháp, l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cho Việt Nam ho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to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độc lập.</a:t>
            </a:r>
            <a:endParaRPr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80000"/>
              </a:lnSpc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sz="20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Helve-Condense" pitchFamily="2" charset="0"/>
                <a:cs typeface="Arial" panose="020B0604020202020204" pitchFamily="34" charset="0"/>
              </a:rPr>
              <a:t>    </a:t>
            </a:r>
            <a:endParaRPr sz="20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VNI-Helve-Condense" pitchFamily="2" charset="0"/>
              <a:ea typeface="Arial" panose="020B0604020202020204" pitchFamily="34" charset="0"/>
            </a:endParaRPr>
          </a:p>
        </p:txBody>
      </p:sp>
      <p:sp>
        <p:nvSpPr>
          <p:cNvPr id="35844" name="Oval 24"/>
          <p:cNvSpPr/>
          <p:nvPr/>
        </p:nvSpPr>
        <p:spPr>
          <a:xfrm>
            <a:off x="334963" y="3557588"/>
            <a:ext cx="731837" cy="715962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5845" name="Oval 25"/>
          <p:cNvSpPr/>
          <p:nvPr/>
        </p:nvSpPr>
        <p:spPr>
          <a:xfrm>
            <a:off x="334963" y="5410200"/>
            <a:ext cx="731837" cy="731838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D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228380" name="Oval 28"/>
          <p:cNvSpPr/>
          <p:nvPr/>
        </p:nvSpPr>
        <p:spPr>
          <a:xfrm>
            <a:off x="334963" y="2509838"/>
            <a:ext cx="731837" cy="731837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5847" name="Oval 30"/>
          <p:cNvSpPr/>
          <p:nvPr/>
        </p:nvSpPr>
        <p:spPr>
          <a:xfrm>
            <a:off x="334963" y="4465638"/>
            <a:ext cx="731837" cy="733425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35848" name="Rectangle 32"/>
          <p:cNvSpPr/>
          <p:nvPr/>
        </p:nvSpPr>
        <p:spPr>
          <a:xfrm>
            <a:off x="1219200" y="3581400"/>
            <a:ext cx="7696200" cy="8382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algn="just" eaLnBrk="1" hangingPunct="1">
              <a:lnSpc>
                <a:spcPct val="80000"/>
              </a:lnSpc>
              <a:buClr>
                <a:schemeClr val="tx1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diệt chủ nghĩa phát xít, chia ruộng đất cho dân c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9" name="Rectangle 33"/>
          <p:cNvSpPr/>
          <p:nvPr/>
        </p:nvSpPr>
        <p:spPr>
          <a:xfrm>
            <a:off x="1295400" y="4572000"/>
            <a:ext cx="7620000" cy="762000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đổ đế quốc thực hiện quyền l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chủ cho nhân dân lao động.</a:t>
            </a:r>
            <a:endParaRPr lang="en-US" alt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8386" name="Rectangle 34"/>
          <p:cNvSpPr>
            <a:spLocks noChangeArrowheads="1"/>
          </p:cNvSpPr>
          <p:nvPr/>
        </p:nvSpPr>
        <p:spPr bwMode="auto">
          <a:xfrm>
            <a:off x="1219200" y="2590800"/>
            <a:ext cx="7696200" cy="83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6" tIns="45718" rIns="91436" bIns="45718"/>
          <a:p>
            <a:pPr marL="457200" indent="-457200" eaLnBrk="1" hangingPunct="1">
              <a:buNone/>
            </a:pP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đổ đế quốc v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tay sai, giải phóng các dân tộc Đông Dương</a:t>
            </a:r>
            <a:r>
              <a:rPr sz="2000" b="1" dirty="0">
                <a:solidFill>
                  <a:srgbClr val="0070C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1" dirty="0">
              <a:solidFill>
                <a:srgbClr val="0070C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80" grpId="0" animBg="1"/>
      <p:bldP spid="2283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Rectangl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506413" y="228600"/>
            <a:ext cx="8637587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 Box 91"/>
          <p:cNvSpPr txBox="1"/>
          <p:nvPr/>
        </p:nvSpPr>
        <p:spPr>
          <a:xfrm>
            <a:off x="708025" y="457200"/>
            <a:ext cx="8207375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Pháp thực hiện chính sách kinh tế gì ở Đông Dương trong thời kì 1939-1945 ?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8" name="Oval 24"/>
          <p:cNvSpPr/>
          <p:nvPr/>
        </p:nvSpPr>
        <p:spPr>
          <a:xfrm>
            <a:off x="487363" y="2484438"/>
            <a:ext cx="731837" cy="715962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6869" name="Oval 25"/>
          <p:cNvSpPr/>
          <p:nvPr/>
        </p:nvSpPr>
        <p:spPr>
          <a:xfrm>
            <a:off x="487363" y="5410200"/>
            <a:ext cx="731837" cy="731838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D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Oval 28"/>
          <p:cNvSpPr/>
          <p:nvPr/>
        </p:nvSpPr>
        <p:spPr>
          <a:xfrm>
            <a:off x="487363" y="3459163"/>
            <a:ext cx="731837" cy="731837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6871" name="Oval 30"/>
          <p:cNvSpPr/>
          <p:nvPr/>
        </p:nvSpPr>
        <p:spPr>
          <a:xfrm>
            <a:off x="487363" y="4465638"/>
            <a:ext cx="731837" cy="733425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36872" name="Text Box 93"/>
          <p:cNvSpPr txBox="1"/>
          <p:nvPr/>
        </p:nvSpPr>
        <p:spPr>
          <a:xfrm>
            <a:off x="1600200" y="2605088"/>
            <a:ext cx="3887788" cy="519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động viên.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3" name="Text Box 95"/>
          <p:cNvSpPr txBox="1"/>
          <p:nvPr/>
        </p:nvSpPr>
        <p:spPr>
          <a:xfrm>
            <a:off x="1630363" y="4532313"/>
            <a:ext cx="4160837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thác thuộc địa lần 2.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74" name="Text Box 96"/>
          <p:cNvSpPr txBox="1"/>
          <p:nvPr/>
        </p:nvSpPr>
        <p:spPr>
          <a:xfrm>
            <a:off x="1524000" y="5638800"/>
            <a:ext cx="4267200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để trị.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94"/>
          <p:cNvSpPr txBox="1"/>
          <p:nvPr/>
        </p:nvSpPr>
        <p:spPr>
          <a:xfrm>
            <a:off x="1600200" y="3581400"/>
            <a:ext cx="3889375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tế chỉ huy.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Rectangl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8637588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TextBox 2"/>
          <p:cNvSpPr txBox="1"/>
          <p:nvPr/>
        </p:nvSpPr>
        <p:spPr>
          <a:xfrm>
            <a:off x="914400" y="609600"/>
            <a:ext cx="7467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 Hội nghị BCHTW Đảng cộng sản Đông Dương tháng 11/1939 th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lập mặt trận: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2" name="Oval 24"/>
          <p:cNvSpPr/>
          <p:nvPr/>
        </p:nvSpPr>
        <p:spPr>
          <a:xfrm>
            <a:off x="563563" y="2590800"/>
            <a:ext cx="731837" cy="715963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7893" name="Oval 25"/>
          <p:cNvSpPr/>
          <p:nvPr/>
        </p:nvSpPr>
        <p:spPr>
          <a:xfrm>
            <a:off x="563563" y="5410200"/>
            <a:ext cx="731837" cy="731838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D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Oval 28"/>
          <p:cNvSpPr/>
          <p:nvPr/>
        </p:nvSpPr>
        <p:spPr>
          <a:xfrm>
            <a:off x="563563" y="3505200"/>
            <a:ext cx="731837" cy="731838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7895" name="Oval 30"/>
          <p:cNvSpPr/>
          <p:nvPr/>
        </p:nvSpPr>
        <p:spPr>
          <a:xfrm>
            <a:off x="563563" y="4465638"/>
            <a:ext cx="731837" cy="733425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37896" name="Text Box 93"/>
          <p:cNvSpPr txBox="1"/>
          <p:nvPr/>
        </p:nvSpPr>
        <p:spPr>
          <a:xfrm>
            <a:off x="1517650" y="2600325"/>
            <a:ext cx="7626350" cy="523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nhất nhân dân phản đế Đông Dương.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94"/>
          <p:cNvSpPr txBox="1"/>
          <p:nvPr/>
        </p:nvSpPr>
        <p:spPr>
          <a:xfrm>
            <a:off x="1524000" y="3657600"/>
            <a:ext cx="7010400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nhất dân tộc phản đế Đông Dương.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8" name="Text Box 95"/>
          <p:cNvSpPr txBox="1"/>
          <p:nvPr/>
        </p:nvSpPr>
        <p:spPr>
          <a:xfrm>
            <a:off x="1524000" y="4648200"/>
            <a:ext cx="7467600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trận dân chủ Đông Dương.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9" name="Text Box 96"/>
          <p:cNvSpPr txBox="1"/>
          <p:nvPr/>
        </p:nvSpPr>
        <p:spPr>
          <a:xfrm>
            <a:off x="1528763" y="5562600"/>
            <a:ext cx="7310437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trận chống phát xít Nhật - Pháp.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ectangle 7"/>
          <p:cNvSpPr/>
          <p:nvPr/>
        </p:nvSpPr>
        <p:spPr>
          <a:xfrm>
            <a:off x="76200" y="5257800"/>
            <a:ext cx="4408170" cy="90424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just" eaLnBrk="1" hangingPunct="1">
              <a:buNone/>
            </a:pPr>
            <a:r>
              <a:rPr lang="en-US" altLang="en-US" sz="2400" b="1" dirty="0">
                <a:solidFill>
                  <a:srgbClr val="0D0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rgbClr val="0D025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D0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1/9/1939  Đức  tấn công Ba Lan, chiến tranh bùng nổ</a:t>
            </a:r>
            <a:endParaRPr lang="en-US" altLang="en-US" sz="2400" b="1" dirty="0">
              <a:solidFill>
                <a:srgbClr val="0D025E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95" y="304800"/>
            <a:ext cx="4410075" cy="4785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5975" y="304800"/>
            <a:ext cx="4220845" cy="4748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7"/>
          <p:cNvSpPr/>
          <p:nvPr/>
        </p:nvSpPr>
        <p:spPr>
          <a:xfrm>
            <a:off x="4648200" y="5257800"/>
            <a:ext cx="3881120" cy="62357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algn="ctr" eaLnBrk="1" hangingPunct="1"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6-1940 Đức tiến v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Pari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Rectangle 21"/>
          <p:cNvPicPr/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8637588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TextBox 3"/>
          <p:cNvSpPr txBox="1"/>
          <p:nvPr/>
        </p:nvSpPr>
        <p:spPr>
          <a:xfrm>
            <a:off x="838200" y="457200"/>
            <a:ext cx="73152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 Hội nghị TW6 ( 11/1939 ) đã đánh dấu sự chuyển hướng đúng đắn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chỉ đạo chiến lược cách mạng như thế 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b="1" dirty="0">
              <a:solidFill>
                <a:srgbClr val="0070C0"/>
              </a:solidFill>
            </a:endParaRPr>
          </a:p>
        </p:txBody>
      </p:sp>
      <p:sp>
        <p:nvSpPr>
          <p:cNvPr id="38916" name="Oval 24"/>
          <p:cNvSpPr/>
          <p:nvPr/>
        </p:nvSpPr>
        <p:spPr>
          <a:xfrm>
            <a:off x="563563" y="3557588"/>
            <a:ext cx="731837" cy="715962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8917" name="Oval 25"/>
          <p:cNvSpPr/>
          <p:nvPr/>
        </p:nvSpPr>
        <p:spPr>
          <a:xfrm>
            <a:off x="563563" y="2514600"/>
            <a:ext cx="731837" cy="731838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A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Oval 28"/>
          <p:cNvSpPr/>
          <p:nvPr/>
        </p:nvSpPr>
        <p:spPr>
          <a:xfrm>
            <a:off x="563563" y="5486400"/>
            <a:ext cx="731837" cy="731838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D</a:t>
            </a:r>
            <a:endParaRPr lang="en-US" altLang="en-US" sz="3600" b="1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38919" name="Oval 30"/>
          <p:cNvSpPr/>
          <p:nvPr/>
        </p:nvSpPr>
        <p:spPr>
          <a:xfrm>
            <a:off x="563563" y="4465638"/>
            <a:ext cx="731837" cy="733425"/>
          </a:xfrm>
          <a:prstGeom prst="ellipse">
            <a:avLst/>
          </a:prstGeom>
          <a:solidFill>
            <a:srgbClr val="FF66FF"/>
          </a:solidFill>
          <a:ln w="25400" cap="flat" cmpd="sng">
            <a:solidFill>
              <a:srgbClr val="7E6BC9"/>
            </a:solidFill>
            <a:prstDash val="solid"/>
            <a:headEnd type="none" w="med" len="med"/>
            <a:tailEnd type="none" w="med" len="med"/>
          </a:ln>
        </p:spPr>
        <p:txBody>
          <a:bodyPr wrap="none" lIns="91436" tIns="45718" rIns="91436" bIns="45718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C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sp>
        <p:nvSpPr>
          <p:cNvPr id="38920" name="Text Box 100"/>
          <p:cNvSpPr txBox="1"/>
          <p:nvPr/>
        </p:nvSpPr>
        <p:spPr>
          <a:xfrm>
            <a:off x="1524000" y="2586038"/>
            <a:ext cx="7315200" cy="4619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 thời giải quyết vấn đề ruộng đất cho nông dân.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1" name="Text Box 101"/>
          <p:cNvSpPr txBox="1"/>
          <p:nvPr/>
        </p:nvSpPr>
        <p:spPr>
          <a:xfrm>
            <a:off x="1600200" y="3657600"/>
            <a:ext cx="4479925" cy="461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kẻ thù l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xít Nhật.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2" name="Text Box 102"/>
          <p:cNvSpPr txBox="1"/>
          <p:nvPr/>
        </p:nvSpPr>
        <p:spPr>
          <a:xfrm>
            <a:off x="1600200" y="4567238"/>
            <a:ext cx="7239000" cy="4619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vấn đề dân chủ trên to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cõi Đông Dương.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03"/>
          <p:cNvSpPr txBox="1"/>
          <p:nvPr/>
        </p:nvSpPr>
        <p:spPr>
          <a:xfrm>
            <a:off x="1600200" y="5562600"/>
            <a:ext cx="6002338" cy="4619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Giương cao ngon cờ giải phóng dân tộc.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2" name="AutoShape 4"/>
          <p:cNvSpPr>
            <a:spLocks noGrp="1" noChangeArrowheads="1"/>
          </p:cNvSpPr>
          <p:nvPr>
            <p:ph idx="1"/>
          </p:nvPr>
        </p:nvSpPr>
        <p:spPr>
          <a:xfrm>
            <a:off x="1447800" y="609600"/>
            <a:ext cx="6553200" cy="4343400"/>
          </a:xfrm>
          <a:prstGeom prst="cloudCallout">
            <a:avLst>
              <a:gd name="adj1" fmla="val -67572"/>
              <a:gd name="adj2" fmla="val 415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dung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hội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nghị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Ban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chấp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hành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Đảng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cộng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sản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Đông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Dương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tháng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11/1939 so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với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7/1936 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khác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>
                                            <p:txEl>
                                              <p:charRg st="0" end="9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0052">
                                            <p:txEl>
                                              <p:charRg st="0" end="9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lIns="91440" tIns="45720" rIns="91440" bIns="45720" anchor="ctr" anchorCtr="0"/>
          <a:p>
            <a:br>
              <a:rPr lang="en-US" altLang="en-US" sz="2800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</a:rPr>
              <a:t>Điểm khác về nội dung của hội nghị Ban chấp hành Trung ương ĐCS Đông Dương ( 11.1939) so với 7.1936?</a:t>
            </a:r>
            <a:br>
              <a:rPr lang="en-US" altLang="en-US" sz="2400" b="1" dirty="0">
                <a:latin typeface="Times New Roman" panose="02020603050405020304" pitchFamily="18" charset="0"/>
              </a:rPr>
            </a:b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 vert="horz" wrap="square" lIns="91440" tIns="45720" rIns="91440" bIns="45720" anchor="t" anchorCtr="0"/>
          <a:p>
            <a:pPr algn="ctr">
              <a:buNone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algn="ctr"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40964" name="Line 7"/>
          <p:cNvSpPr/>
          <p:nvPr/>
        </p:nvSpPr>
        <p:spPr>
          <a:xfrm>
            <a:off x="4356100" y="1628775"/>
            <a:ext cx="0" cy="52292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Text Box 6"/>
          <p:cNvSpPr txBox="1"/>
          <p:nvPr/>
        </p:nvSpPr>
        <p:spPr>
          <a:xfrm>
            <a:off x="228600" y="1066800"/>
            <a:ext cx="4038600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 11/1939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*Về mục tiêu trước mắt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Đánh đổ đế quốc tay sai,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cho Đông Dương ho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độc lập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*Về phương pháp đấu tranh:</a:t>
            </a:r>
            <a:endParaRPr lang="en-US" alt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Bí mật, bất hợp pháp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*Về mặt trận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Mặt trận thống nhất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đế Đông dương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4"/>
          <p:cNvSpPr txBox="1"/>
          <p:nvPr/>
        </p:nvSpPr>
        <p:spPr>
          <a:xfrm>
            <a:off x="4648200" y="1066800"/>
            <a:ext cx="4419600" cy="5508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nghị 7/1936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*Về mục tiêu trước mắt:</a:t>
            </a:r>
            <a:endParaRPr lang="en-US" alt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Chống chế độ phản động thuộc địa, chống phát xít, chống chiến tranh, đòi tự do, dân sinh, dân chủ, cơm áo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bình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phương pháp đấu tranh:</a:t>
            </a:r>
            <a:endParaRPr lang="en-US" alt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hình thức công khai, bí mật, hợp pháp bất hợp pháp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*Về mặt trận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Mặt trận thống nhất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dân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đế Đông dương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Mặt trận dân chủ 1938)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7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17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charRg st="16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1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charRg st="41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40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charRg st="40" end="1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05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charRg st="105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59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charRg st="159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32" end="1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charRg st="132" end="1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87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charRg st="187" end="2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55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charRg st="155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48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charRg st="248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69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charRg st="169" end="2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63" end="3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charRg st="263" end="3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313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charRg st="313" end="3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Cuộc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sống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của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Pác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Pó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Cao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Bằng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 vert="horz" wrap="square" lIns="91440" tIns="45720" rIns="91440" bIns="45720" anchor="t" anchorCtr="0"/>
          <a:p>
            <a:r>
              <a:rPr lang="vi-VN" altLang="en-US" sz="2000" i="1" dirty="0"/>
              <a:t>Sáng ra bờ suối, tối vào hang</a:t>
            </a:r>
            <a:endParaRPr lang="vi-VN" altLang="en-US" sz="2000" dirty="0"/>
          </a:p>
          <a:p>
            <a:r>
              <a:rPr lang="vi-VN" altLang="en-US" sz="2000" i="1" dirty="0"/>
              <a:t>Cháo bẹ rau măng vẫn sẵn sàng</a:t>
            </a:r>
            <a:endParaRPr lang="vi-VN" altLang="en-US" sz="2000" dirty="0"/>
          </a:p>
          <a:p>
            <a:r>
              <a:rPr lang="vi-VN" altLang="en-US" sz="2000" i="1" dirty="0"/>
              <a:t>Bàn đá chông chênh dịch sử Đảng</a:t>
            </a:r>
            <a:endParaRPr lang="vi-VN" altLang="en-US" sz="2000" dirty="0"/>
          </a:p>
          <a:p>
            <a:r>
              <a:rPr lang="vi-VN" altLang="en-US" sz="2000" i="1" dirty="0"/>
              <a:t>Cuộc đời cách mạng thật là sang</a:t>
            </a:r>
            <a:r>
              <a:rPr lang="vi-VN" altLang="en-US" i="1" dirty="0"/>
              <a:t>.</a:t>
            </a:r>
            <a:endParaRPr lang="vi-VN" altLang="en-US" dirty="0"/>
          </a:p>
          <a:p>
            <a:endParaRPr lang="en-US" altLang="en-US" dirty="0"/>
          </a:p>
        </p:txBody>
      </p:sp>
      <p:pic>
        <p:nvPicPr>
          <p:cNvPr id="3074" name="Picture 2" descr="C:\Users\MsDung\Desktop\ban d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667000"/>
            <a:ext cx="40386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C:\Users\MsDung\Desktop\souilen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38200"/>
            <a:ext cx="4267200" cy="261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 descr="C:\Users\MsDung\Desktop\noichutichHCMovalamvi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3962400" cy="327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533400" y="5486400"/>
            <a:ext cx="3581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tích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nơi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việc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3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0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60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2" end="1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charRg st="92" end="1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*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nghị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TW8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5/1941.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 vert="horz" wrap="square" lIns="91440" tIns="45720" rIns="91440" bIns="45720" anchor="t" anchorCtr="0"/>
          <a:p>
            <a:r>
              <a:rPr lang="en-US" altLang="en-US" dirty="0"/>
              <a:t>Thời gian: tháng 5/1941</a:t>
            </a:r>
            <a:endParaRPr lang="en-US" altLang="en-US" dirty="0"/>
          </a:p>
          <a:p>
            <a:r>
              <a:rPr lang="en-US" altLang="en-US" dirty="0"/>
              <a:t>Chủ trì: Nguyễn Ái Quốc</a:t>
            </a:r>
            <a:endParaRPr lang="en-US" altLang="en-US" dirty="0"/>
          </a:p>
          <a:p>
            <a:r>
              <a:rPr lang="en-US" altLang="en-US" dirty="0"/>
              <a:t>Địa điểm: Lán Khuổi Nậm, Pác Pó, Cao Bằng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2051" name="Picture 3" descr="C:\Users\MsDung\Desktop\dsc_120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3200400"/>
            <a:ext cx="6324600" cy="350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4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24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48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Hội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nghị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TW8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5/1941.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287963"/>
          </a:xfrm>
        </p:spPr>
        <p:txBody>
          <a:bodyPr vert="horz" wrap="square" lIns="91440" tIns="45720" rIns="91440" bIns="45720" numCol="1" anchor="t" anchorCtr="0" compatLnSpc="1"/>
          <a:p>
            <a:pPr algn="ctr"/>
            <a:r>
              <a:rPr dirty="0">
                <a:solidFill>
                  <a:srgbClr val="0000CC"/>
                </a:solidFill>
              </a:rPr>
              <a:t>Nội dung:</a:t>
            </a:r>
            <a:endParaRPr dirty="0">
              <a:solidFill>
                <a:srgbClr val="0000CC"/>
              </a:solidFill>
            </a:endParaRPr>
          </a:p>
          <a:p>
            <a:r>
              <a:rPr sz="2400" dirty="0"/>
              <a:t>Nhiệm vụ CM chủ yếu trước mắt là GPDT.</a:t>
            </a:r>
            <a:endParaRPr sz="2400" dirty="0"/>
          </a:p>
          <a:p>
            <a:r>
              <a:rPr sz="2400" dirty="0">
                <a:solidFill>
                  <a:srgbClr val="0000CC"/>
                </a:solidFill>
              </a:rPr>
              <a:t>Sau khi đánh đuổi Pháp-Nhật sẽ thành lập nước VN dân chủ cộng hòa.</a:t>
            </a:r>
            <a:endParaRPr sz="2400" dirty="0">
              <a:solidFill>
                <a:srgbClr val="0000CC"/>
              </a:solidFill>
            </a:endParaRPr>
          </a:p>
          <a:p>
            <a:r>
              <a:rPr sz="2400" dirty="0"/>
              <a:t>Thành lập Mặt trận Việt Nam độc lập đồng minh (</a:t>
            </a:r>
            <a:r>
              <a:rPr sz="2400" u="sng" dirty="0"/>
              <a:t>Việt Minh</a:t>
            </a:r>
            <a:r>
              <a:rPr sz="2400" dirty="0"/>
              <a:t>)</a:t>
            </a:r>
            <a:endParaRPr sz="2400" dirty="0"/>
          </a:p>
          <a:p>
            <a:r>
              <a:rPr sz="2400" dirty="0">
                <a:solidFill>
                  <a:srgbClr val="0000CC"/>
                </a:solidFill>
              </a:rPr>
              <a:t>Chuẩn bị KN là nhiệm vụ trọng tâm.</a:t>
            </a:r>
            <a:endParaRPr sz="2400" dirty="0">
              <a:solidFill>
                <a:srgbClr val="0000CC"/>
              </a:solidFill>
            </a:endParaRPr>
          </a:p>
          <a:p>
            <a:pPr>
              <a:buNone/>
            </a:pPr>
            <a:r>
              <a:rPr dirty="0"/>
              <a:t>        </a:t>
            </a:r>
            <a:endParaRPr dirty="0"/>
          </a:p>
          <a:p>
            <a:pPr>
              <a:buNone/>
            </a:pPr>
            <a:r>
              <a:rPr dirty="0"/>
              <a:t>     </a:t>
            </a:r>
            <a:r>
              <a:rPr sz="2800" u="sng" dirty="0"/>
              <a:t>Ý nghĩa: </a:t>
            </a:r>
            <a:r>
              <a:rPr sz="2800" dirty="0"/>
              <a:t>hoàn chỉnh chủ trương chuyển hướng chỉ đạo chiến lược đã được đề ra từ HN TW6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sz="2800" b="1" dirty="0">
                <a:solidFill>
                  <a:srgbClr val="0000CC"/>
                </a:solidFill>
              </a:rPr>
              <a:t>GPDT là nhiệm vụ hàng đầu.</a:t>
            </a:r>
            <a:endParaRPr sz="2800" b="1" dirty="0">
              <a:solidFill>
                <a:srgbClr val="0000CC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457200" y="3481388"/>
            <a:ext cx="609600" cy="1014413"/>
          </a:xfrm>
          <a:prstGeom prst="curvedRightArrow">
            <a:avLst>
              <a:gd name="adj1" fmla="val 25000"/>
              <a:gd name="adj2" fmla="val 8312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charRg st="1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9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49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16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charRg st="116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74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charRg st="174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18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charRg st="218" end="3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charRg st="218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charRg st="218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06963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en-US" sz="2800" dirty="0">
                <a:solidFill>
                  <a:srgbClr val="0000CC"/>
                </a:solidFill>
              </a:rPr>
              <a:t>a. Chuẩn bị lực lượng cho cuộc khởi nghĩa</a:t>
            </a:r>
            <a:endParaRPr lang="en-US" altLang="en-US" sz="2800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en-US" sz="2800" dirty="0"/>
              <a:t>b. Gấp rút chuẩn bị khởi nghĩa vũ trang giành chính quyền</a:t>
            </a:r>
            <a:endParaRPr lang="en-US" altLang="en-US" sz="2800" dirty="0"/>
          </a:p>
          <a:p>
            <a:pPr>
              <a:buFontTx/>
              <a:buChar char="-"/>
            </a:pPr>
            <a:r>
              <a:rPr lang="en-US" altLang="en-US" sz="2400" dirty="0">
                <a:solidFill>
                  <a:srgbClr val="FF0000"/>
                </a:solidFill>
              </a:rPr>
              <a:t>Ngày 22/12/1944: đội Việt Nam tuyên truyền GP quân thành lập.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II.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Phong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giải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phóng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tộc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9/1939-3/1945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4.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Chuẩn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bị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tới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nghĩa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42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00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00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III.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nghĩa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giành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quyền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nghĩa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từng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phần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3-giữa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8/1945)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en-US" sz="2800" dirty="0">
                <a:solidFill>
                  <a:srgbClr val="0000CC"/>
                </a:solidFill>
              </a:rPr>
              <a:t>a. Nhật đảo chính Pháp. Chủ trương của ta. </a:t>
            </a:r>
            <a:endParaRPr lang="en-US" altLang="en-US" sz="2800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en-US" sz="2000" dirty="0"/>
              <a:t>- Đêm 9/3/1945: Nhật đảo chính Pháp, độc chiếm </a:t>
            </a:r>
            <a:endParaRPr lang="en-US" altLang="en-US" sz="2000" dirty="0"/>
          </a:p>
          <a:p>
            <a:pPr>
              <a:buNone/>
            </a:pPr>
            <a:r>
              <a:rPr lang="en-US" altLang="en-US" sz="2000" dirty="0"/>
              <a:t>Đông Dương.</a:t>
            </a:r>
            <a:endParaRPr lang="en-US" altLang="en-US" sz="2000" dirty="0"/>
          </a:p>
          <a:p>
            <a:pPr>
              <a:buNone/>
            </a:pP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5" name="Oval Callout 4"/>
          <p:cNvSpPr/>
          <p:nvPr/>
        </p:nvSpPr>
        <p:spPr>
          <a:xfrm>
            <a:off x="6629400" y="1371600"/>
            <a:ext cx="2209800" cy="1984375"/>
          </a:xfrm>
          <a:prstGeom prst="wedgeEllipseCallout">
            <a:avLst>
              <a:gd name="adj1" fmla="val -252725"/>
              <a:gd name="adj2" fmla="val -62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Nhật đảo chính Pháp?</a:t>
            </a:r>
            <a:endParaRPr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Sequential Access Storage 7"/>
          <p:cNvSpPr/>
          <p:nvPr/>
        </p:nvSpPr>
        <p:spPr>
          <a:xfrm>
            <a:off x="0" y="2971800"/>
            <a:ext cx="3429000" cy="1752600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Đảng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vụ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chính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3505200"/>
            <a:ext cx="51816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- 12/3/1945: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Đảng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Nhật-Pháp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chúng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thù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>
            <a:off x="3429000" y="3848100"/>
            <a:ext cx="2286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57600" y="5105400"/>
            <a:ext cx="51816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khởi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nghĩa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endCxn id="14" idx="1"/>
          </p:cNvCxnSpPr>
          <p:nvPr/>
        </p:nvCxnSpPr>
        <p:spPr>
          <a:xfrm rot="16200000" flipH="1">
            <a:off x="3067050" y="5010150"/>
            <a:ext cx="9525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4" end="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2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charRg st="92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02" name="Picture 2" descr="thayduong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893763" y="1143000"/>
            <a:ext cx="3297237" cy="4495800"/>
          </a:xfrm>
          <a:ln>
            <a:solidFill>
              <a:srgbClr val="FFFF00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153603" name="Picture 3" descr="58d696359c29a26b6c5886e976b99a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143000"/>
            <a:ext cx="3962400" cy="44958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04" name="Rectangle 4"/>
          <p:cNvSpPr/>
          <p:nvPr/>
        </p:nvSpPr>
        <p:spPr>
          <a:xfrm>
            <a:off x="914400" y="5715000"/>
            <a:ext cx="322897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Trọng Kim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05" name="Rectangle 5"/>
          <p:cNvSpPr/>
          <p:nvPr/>
        </p:nvSpPr>
        <p:spPr>
          <a:xfrm>
            <a:off x="5105400" y="5715000"/>
            <a:ext cx="2971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tr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ưở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Đại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/>
      <p:bldP spid="15360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III.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nghĩa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giành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quyền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nghĩa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từng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phần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3-giữa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tháng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8/1945)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en-US" sz="2800" dirty="0">
                <a:solidFill>
                  <a:srgbClr val="0000CC"/>
                </a:solidFill>
              </a:rPr>
              <a:t>b. Cao trào kháng Nhật cứu nước. </a:t>
            </a:r>
            <a:endParaRPr lang="en-US" altLang="en-US" sz="2800" dirty="0">
              <a:solidFill>
                <a:srgbClr val="0000CC"/>
              </a:solidFill>
            </a:endParaRPr>
          </a:p>
          <a:p>
            <a:pPr>
              <a:buNone/>
            </a:pPr>
            <a:r>
              <a:rPr lang="en-US" altLang="en-US" sz="2000" dirty="0">
                <a:solidFill>
                  <a:srgbClr val="0000CC"/>
                </a:solidFill>
              </a:rPr>
              <a:t> </a:t>
            </a:r>
            <a:endParaRPr lang="en-US" altLang="en-US" sz="2000" dirty="0"/>
          </a:p>
          <a:p>
            <a:endParaRPr lang="en-US" alt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1981200"/>
          <a:ext cx="7467600" cy="402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5410200"/>
              </a:tblGrid>
              <a:tr h="457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Địa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điểm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Diễn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biến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554276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C00000"/>
                          </a:solidFill>
                        </a:rPr>
                        <a:t>Căn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</a:rPr>
                        <a:t>cứ</a:t>
                      </a:r>
                      <a:endParaRPr lang="en-US" sz="2400" baseline="0" dirty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 Cao-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</a:rPr>
                        <a:t>Bắc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</a:rPr>
                        <a:t>Lạng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Giải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phóng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hàng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loạt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Châu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Xã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Huyện</a:t>
                      </a:r>
                      <a:r>
                        <a:rPr lang="en-US" sz="2400" baseline="0"/>
                        <a:t>. </a:t>
                      </a:r>
                      <a:endParaRPr lang="en-US" sz="2400" dirty="0"/>
                    </a:p>
                  </a:txBody>
                  <a:tcPr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188546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 err="1">
                          <a:solidFill>
                            <a:srgbClr val="C00000"/>
                          </a:solidFill>
                        </a:rPr>
                        <a:t>Bắc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</a:rPr>
                        <a:t>kì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</a:rPr>
                        <a:t>Trung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</a:rPr>
                        <a:t>kì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/>
                        <a:t>“</a:t>
                      </a:r>
                      <a:r>
                        <a:rPr lang="en-US" sz="2400" baseline="0" dirty="0" err="1"/>
                        <a:t>Phá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thóc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giải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quyết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đói</a:t>
                      </a:r>
                      <a:r>
                        <a:rPr lang="en-US" sz="2400" baseline="0" dirty="0"/>
                        <a:t>”.</a:t>
                      </a:r>
                      <a:endParaRPr lang="en-US" sz="2400" dirty="0"/>
                    </a:p>
                  </a:txBody>
                  <a:tcPr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822816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C00000"/>
                          </a:solidFill>
                        </a:rPr>
                        <a:t>Quảng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</a:rPr>
                        <a:t>Ngãi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  <a:p>
                      <a:endParaRPr lang="en-US" sz="2400" dirty="0"/>
                    </a:p>
                  </a:txBody>
                  <a:tcPr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Tù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chính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trị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nổi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dậy</a:t>
                      </a:r>
                      <a:r>
                        <a:rPr lang="en-US" sz="2400" baseline="0" dirty="0"/>
                        <a:t>, </a:t>
                      </a:r>
                      <a:r>
                        <a:rPr lang="en-US" sz="2400" baseline="0" dirty="0" err="1"/>
                        <a:t>đội</a:t>
                      </a:r>
                      <a:r>
                        <a:rPr lang="en-US" sz="2400" baseline="0" dirty="0"/>
                        <a:t> du </a:t>
                      </a:r>
                      <a:r>
                        <a:rPr lang="en-US" sz="2400" baseline="0" dirty="0" err="1"/>
                        <a:t>kích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Ba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Tơ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được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thành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lập</a:t>
                      </a:r>
                      <a:endParaRPr lang="en-US" sz="2400" dirty="0"/>
                    </a:p>
                  </a:txBody>
                  <a:tcPr marT="45678" marB="45678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5486400" y="19050"/>
            <a:chExt cx="4495800" cy="6381750"/>
          </a:xfrm>
        </p:grpSpPr>
        <p:sp>
          <p:nvSpPr>
            <p:cNvPr id="9" name="Rectangle 3"/>
            <p:cNvSpPr>
              <a:spLocks noRot="1" noChangeArrowheads="1"/>
            </p:cNvSpPr>
            <p:nvPr/>
          </p:nvSpPr>
          <p:spPr bwMode="auto">
            <a:xfrm>
              <a:off x="5486400" y="5944328"/>
              <a:ext cx="4495800" cy="45647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/>
            <a:p>
              <a:pPr marL="533400" indent="-533400" algn="ctr" eaLnBrk="1" hangingPunct="1">
                <a:spcBef>
                  <a:spcPct val="20000"/>
                </a:spcBef>
                <a:buNone/>
              </a:pPr>
              <a:r>
                <a:rPr sz="1600" b="1" i="1" dirty="0">
                  <a:solidFill>
                    <a:srgbClr val="CC0066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</a:rPr>
                <a:t>	</a:t>
              </a:r>
              <a:r>
                <a:rPr sz="2400" b="1" i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Pháp sau ng</a:t>
              </a:r>
              <a:r>
                <a:rPr sz="2400" b="1" i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b="1" i="1" dirty="0"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y 25 tháng 6 năm 1940. </a:t>
              </a:r>
              <a:endParaRPr lang="sv-SE" altLang="x-none" sz="2400" b="1" i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2295" name="Picture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86400" y="19050"/>
              <a:ext cx="4495800" cy="59436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2" descr="khu_giai_phong_viet_bac_500_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-228600"/>
            <a:ext cx="8991600" cy="64008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03" name="Text Box 3"/>
          <p:cNvSpPr txBox="1"/>
          <p:nvPr/>
        </p:nvSpPr>
        <p:spPr>
          <a:xfrm>
            <a:off x="2514600" y="6278563"/>
            <a:ext cx="4148138" cy="4302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khu giải phóng Việt Bắc</a:t>
            </a:r>
            <a:endParaRPr lang="en-US" altLang="en-US" sz="2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86" name="Picture 14" descr="cham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19400"/>
            <a:ext cx="304800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7" name="Picture 15" descr="cham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2819400"/>
            <a:ext cx="330200" cy="18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16" descr="cham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52550"/>
            <a:ext cx="304800" cy="17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9" name="Picture 17" descr="cham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514600"/>
            <a:ext cx="304800" cy="16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0" name="Picture 18" descr="cham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200400"/>
            <a:ext cx="4064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1" name="Picture 19" descr="chamd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62063"/>
            <a:ext cx="331788" cy="185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2" name="Picture 20" descr="title_st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13" y="2541588"/>
            <a:ext cx="219075" cy="21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Callout 10"/>
          <p:cNvSpPr/>
          <p:nvPr/>
        </p:nvSpPr>
        <p:spPr>
          <a:xfrm>
            <a:off x="228600" y="685800"/>
            <a:ext cx="1981200" cy="1603375"/>
          </a:xfrm>
          <a:prstGeom prst="wedgeEllipseCallout">
            <a:avLst>
              <a:gd name="adj1" fmla="val 82244"/>
              <a:gd name="adj2" fmla="val 462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Trào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chỉ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khởi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nghĩa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III.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nghĩa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vũ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trang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giành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chính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quyền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3.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Tổng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nghĩa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tháng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Tám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US" sz="27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nắm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1945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 vert="horz" wrap="square" lIns="91440" tIns="45720" rIns="91440" bIns="45720" anchor="t" anchorCtr="0"/>
          <a:p>
            <a:pPr>
              <a:lnSpc>
                <a:spcPct val="120000"/>
              </a:lnSpc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  a. Nhật đầu hàng Đồng minh, lệnh tổng khởi nghĩa được ban bố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400" dirty="0">
                <a:solidFill>
                  <a:srgbClr val="0000CC"/>
                </a:solidFill>
              </a:rPr>
              <a:t>Thế giới: </a:t>
            </a:r>
            <a:r>
              <a:rPr lang="en-US" altLang="en-US" sz="2400" dirty="0"/>
              <a:t>15/8/1945, Nhật đầu hàng đồng minh không điều kiện, thời cơ cách mạng chín muồi.</a:t>
            </a:r>
            <a:endParaRPr lang="en-US" altLang="en-US" sz="2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en-US" sz="2400" dirty="0">
                <a:solidFill>
                  <a:srgbClr val="0000CC"/>
                </a:solidFill>
              </a:rPr>
              <a:t>Trong nước: </a:t>
            </a:r>
            <a:endParaRPr lang="en-US" altLang="en-US" sz="2400" dirty="0">
              <a:solidFill>
                <a:srgbClr val="0000CC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   </a:t>
            </a:r>
            <a:r>
              <a:rPr lang="en-US" altLang="en-US" sz="2400" dirty="0"/>
              <a:t>+ 13/8: ra quân lệnh số 1, chính thức phát động tổng khởi nghĩa.</a:t>
            </a:r>
            <a:endParaRPr lang="en-US" altLang="en-US" sz="2400" dirty="0"/>
          </a:p>
          <a:p>
            <a:pPr>
              <a:lnSpc>
                <a:spcPct val="120000"/>
              </a:lnSpc>
              <a:buNone/>
            </a:pPr>
            <a:r>
              <a:rPr lang="en-US" altLang="en-US" sz="2400" dirty="0"/>
              <a:t>   + 14-15/8: Hội nghị toàn quốc họp tại Tân Trào thông qua kế hoạch khởi nghĩa và những vấn đề sau khởi nghĩa.</a:t>
            </a:r>
            <a:endParaRPr lang="en-US" altLang="en-US" sz="2400" dirty="0"/>
          </a:p>
          <a:p>
            <a:pPr>
              <a:lnSpc>
                <a:spcPct val="120000"/>
              </a:lnSpc>
              <a:buNone/>
            </a:pPr>
            <a:r>
              <a:rPr lang="en-US" altLang="en-US" sz="2400" dirty="0"/>
              <a:t>   + 16-17/8: Đại hội quốc dân họp thông qua 10 chính sách của Việt Minh và thành lập UB giải phóng Việt Nam.</a:t>
            </a:r>
            <a:endParaRPr lang="en-US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4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64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54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154" end="1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7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charRg st="167" end="2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28" end="3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charRg st="228" end="3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25" end="4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charRg st="325" end="4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7" descr="Douglas_MacArthur_signs_formal_surrend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914400"/>
            <a:ext cx="6553200" cy="42672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53251" name="Text Box 9"/>
          <p:cNvSpPr txBox="1"/>
          <p:nvPr/>
        </p:nvSpPr>
        <p:spPr>
          <a:xfrm>
            <a:off x="1600200" y="5257800"/>
            <a:ext cx="6172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Ngày 15-8-1945, Nhật đầu hàng Đồng minh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5" descr="802252009164817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09600" y="685800"/>
            <a:ext cx="7772400" cy="5181600"/>
          </a:xfrm>
        </p:spPr>
      </p:pic>
      <p:sp>
        <p:nvSpPr>
          <p:cNvPr id="54275" name="TextBox 4"/>
          <p:cNvSpPr txBox="1"/>
          <p:nvPr/>
        </p:nvSpPr>
        <p:spPr>
          <a:xfrm>
            <a:off x="1371600" y="6019800"/>
            <a:ext cx="6705600" cy="461963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hội quốc dân ở Tân Tr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(Tuyên Quang)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Horizontal Scroll 3"/>
          <p:cNvSpPr/>
          <p:nvPr/>
        </p:nvSpPr>
        <p:spPr>
          <a:xfrm>
            <a:off x="2133600" y="3810000"/>
            <a:ext cx="6400800" cy="2286000"/>
          </a:xfrm>
          <a:prstGeom prst="horizontalScroll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“Lúc n</a:t>
            </a: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thời cơ thuận lợi đã tới,</a:t>
            </a:r>
            <a:r>
              <a:rPr lang="vi-VN" altLang="x-none" sz="2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vi-VN" altLang="x-none" sz="2400" dirty="0">
                <a:solidFill>
                  <a:srgbClr val="000066"/>
                </a:solidFill>
                <a:latin typeface="Arial" panose="020B0604020202020204" pitchFamily="34" charset="0"/>
              </a:rPr>
              <a:t>dù hy sinh lớn tới đâu, dù phải đốt cả dãy Trường Sơn cũng phải kiên quyết giành cho được độc lập</a:t>
            </a:r>
            <a:r>
              <a:rPr sz="2400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r>
              <a:rPr lang="vi-VN" altLang="x-none" sz="2400" dirty="0">
                <a:solidFill>
                  <a:srgbClr val="000066"/>
                </a:solidFill>
                <a:latin typeface="Arial" panose="020B0604020202020204" pitchFamily="34" charset="0"/>
              </a:rPr>
              <a:t>”</a:t>
            </a:r>
            <a:endParaRPr sz="2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lvl="0" algn="r">
              <a:buNone/>
            </a:pPr>
            <a:r>
              <a:rPr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(Hồ Chí Minh)</a:t>
            </a:r>
            <a:endParaRPr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990600" cy="1938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đầu 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Đồng Minh</a:t>
            </a:r>
            <a:endParaRPr lang="en-US" altLang="en-US"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482975"/>
            <a:ext cx="990600" cy="2678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Đồng minh chưa v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Việt Nam</a:t>
            </a:r>
            <a:endParaRPr lang="en-US" altLang="en-US" sz="24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876300" y="2166938"/>
            <a:ext cx="0" cy="131603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38200" y="2895600"/>
            <a:ext cx="2895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33800" y="1716088"/>
            <a:ext cx="1371600" cy="2246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cơ cho Tổng khởi nghĩa.</a:t>
            </a:r>
            <a:endParaRPr lang="en-US" altLang="en-US" sz="2800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pic>
        <p:nvPicPr>
          <p:cNvPr id="3074" name="Picture 2" descr="C:\Users\MsDung\Desktop\4-xuc-dong-voi-nhung-hinh-anh-mua-thu-lich-su-nam-1945-1439954892718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457200"/>
            <a:ext cx="3962400" cy="5562600"/>
          </a:xfrm>
        </p:spPr>
      </p:pic>
      <p:pic>
        <p:nvPicPr>
          <p:cNvPr id="5" name="Picture 2" descr="C:\Users\MsDung\Desktop\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457200"/>
            <a:ext cx="3886200" cy="5562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Picture 2" descr="IMG_68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8370" name="Table 58369"/>
          <p:cNvGraphicFramePr/>
          <p:nvPr/>
        </p:nvGraphicFramePr>
        <p:xfrm>
          <a:off x="0" y="76200"/>
          <a:ext cx="8915400" cy="5873750"/>
        </p:xfrm>
        <a:graphic>
          <a:graphicData uri="http://schemas.openxmlformats.org/drawingml/2006/table">
            <a:tbl>
              <a:tblPr/>
              <a:tblGrid>
                <a:gridCol w="1676400"/>
                <a:gridCol w="7239000"/>
              </a:tblGrid>
              <a:tr h="914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400" b="1" dirty="0">
                          <a:solidFill>
                            <a:srgbClr val="0D02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2400" b="1" dirty="0">
                        <a:solidFill>
                          <a:srgbClr val="0D025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2" marR="5824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biến – kết quả</a:t>
                      </a: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42" marR="58242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400" b="1" dirty="0">
                          <a:solidFill>
                            <a:srgbClr val="0D02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16 - 8- 1945</a:t>
                      </a:r>
                      <a:endParaRPr lang="en-US" sz="2400" b="1" dirty="0">
                        <a:solidFill>
                          <a:srgbClr val="0D025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ts val="2800"/>
                        </a:lnSpc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138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400" b="1" dirty="0">
                          <a:solidFill>
                            <a:srgbClr val="0D02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18 - 8- 1945</a:t>
                      </a:r>
                      <a:endParaRPr lang="en-US" sz="2400" b="1" dirty="0">
                        <a:solidFill>
                          <a:srgbClr val="0D025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524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400" b="1" dirty="0">
                          <a:solidFill>
                            <a:srgbClr val="0D02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19 - 8- 1945</a:t>
                      </a:r>
                      <a:endParaRPr lang="en-US" sz="2400" b="1" dirty="0">
                        <a:solidFill>
                          <a:srgbClr val="0D025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ts val="1850"/>
                        </a:lnSpc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400" b="1" dirty="0">
                          <a:solidFill>
                            <a:srgbClr val="0D02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23 - 8- 1945</a:t>
                      </a:r>
                      <a:endParaRPr lang="en-US" sz="2400" b="1" dirty="0">
                        <a:solidFill>
                          <a:srgbClr val="0D025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ts val="1850"/>
                        </a:lnSpc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400" b="1" dirty="0">
                          <a:solidFill>
                            <a:srgbClr val="0D02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25 - 8- 1945</a:t>
                      </a:r>
                      <a:endParaRPr lang="en-US" sz="2400" b="1" dirty="0">
                        <a:solidFill>
                          <a:srgbClr val="0D025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2017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400" b="1" dirty="0">
                          <a:solidFill>
                            <a:srgbClr val="0D025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28 - 8- 1945</a:t>
                      </a:r>
                      <a:endParaRPr lang="en-US" sz="2400" b="1" dirty="0">
                        <a:solidFill>
                          <a:srgbClr val="0D025E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50000"/>
                        </a:lnSpc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242" marR="58242" marT="0" marB="0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1219200"/>
            <a:ext cx="7162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Giải phóng thị xã Thái Nguyên.</a:t>
            </a:r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1993900"/>
            <a:ext cx="7010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tỉnh gi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được chính quyền sớm nhất trong cả nước: Bắc Giang, Hải Dương, H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Tĩnh, Quảng Nam.</a:t>
            </a:r>
            <a:endParaRPr lang="en-US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3048000"/>
            <a:ext cx="7086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Nội khởi nghĩa thắng lợi.</a:t>
            </a:r>
            <a:endParaRPr lang="en-US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3657600"/>
            <a:ext cx="7162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Khởi nghĩa ở Huế gi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thắng lợi.</a:t>
            </a:r>
            <a:endParaRPr lang="en-US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191000"/>
            <a:ext cx="6629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Khởi nghĩa ở S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Gòn gi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thắng lợi.</a:t>
            </a:r>
            <a:endParaRPr lang="en-US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4876800"/>
            <a:ext cx="69342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tỉnh cuối cùng l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v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Đồng Nai Thượng gi</a:t>
            </a:r>
            <a:r>
              <a:rPr lang="fr-FR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thắng lợi.</a:t>
            </a:r>
            <a:endParaRPr lang="en-US" alt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6830" y="6019800"/>
            <a:ext cx="8879205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30/8/1945: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Vua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thoái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PK VN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toàn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59395" name="Table Placeholder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62466" name="Picture 2" descr="C:\Users\Administrator\Desktop\8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81000"/>
            <a:ext cx="8583613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533400" y="5943600"/>
            <a:ext cx="8305800" cy="64611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chiếm Bắc Bộ Phủ - Tổng khởi nghĩa gi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chính quyền tại H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tháng 8/1945</a:t>
            </a:r>
            <a:endParaRPr lang="en-US" altLang="en-US" sz="18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Picture 2" descr="BAOD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203200"/>
            <a:ext cx="3614738" cy="645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chiec_an_Hoanh_De_Chi_Bu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52400"/>
            <a:ext cx="4030663" cy="650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Text Box 4"/>
          <p:cNvSpPr txBox="1"/>
          <p:nvPr/>
        </p:nvSpPr>
        <p:spPr>
          <a:xfrm>
            <a:off x="381000" y="6251575"/>
            <a:ext cx="83058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Hình ảnh vị vua Bảo Đại nộp ấn tín xin thoái vị ngày 30/8/1945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0" y="0"/>
            <a:ext cx="4800600" cy="6858000"/>
            <a:chOff x="0" y="0"/>
            <a:chExt cx="2799" cy="4320"/>
          </a:xfrm>
        </p:grpSpPr>
        <p:pic>
          <p:nvPicPr>
            <p:cNvPr id="13319" name="Picture 3" descr="BandoVN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799" cy="4320"/>
            </a:xfrm>
            <a:prstGeom prst="rect">
              <a:avLst/>
            </a:prstGeom>
            <a:noFill/>
            <a:ln w="12700" cap="flat" cmpd="sng">
              <a:solidFill>
                <a:schemeClr val="tx2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3320" name="Group 4"/>
            <p:cNvGrpSpPr/>
            <p:nvPr/>
          </p:nvGrpSpPr>
          <p:grpSpPr>
            <a:xfrm>
              <a:off x="368" y="96"/>
              <a:ext cx="2224" cy="3760"/>
              <a:chOff x="368" y="96"/>
              <a:chExt cx="2224" cy="3760"/>
            </a:xfrm>
          </p:grpSpPr>
          <p:sp>
            <p:nvSpPr>
              <p:cNvPr id="13321" name="AutoShape 5"/>
              <p:cNvSpPr/>
              <p:nvPr/>
            </p:nvSpPr>
            <p:spPr>
              <a:xfrm>
                <a:off x="1074" y="800"/>
                <a:ext cx="96" cy="96"/>
              </a:xfrm>
              <a:custGeom>
                <a:avLst/>
                <a:gdLst>
                  <a:gd name="txL" fmla="*/ 3150 w 21600"/>
                  <a:gd name="txT" fmla="*/ 3150 h 21600"/>
                  <a:gd name="txR" fmla="*/ 18450 w 21600"/>
                  <a:gd name="txB" fmla="*/ 1845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8000">
                  <a:alpha val="100000"/>
                </a:srgbClr>
              </a:solidFill>
              <a:ln w="9525" cap="flat" cmpd="sng">
                <a:solidFill>
                  <a:schemeClr val="tx1">
                    <a:alpha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13322" name="Oval 6"/>
              <p:cNvSpPr/>
              <p:nvPr/>
            </p:nvSpPr>
            <p:spPr>
              <a:xfrm rot="-143156" flipH="1" flipV="1">
                <a:off x="1331" y="3616"/>
                <a:ext cx="47" cy="47"/>
              </a:xfrm>
              <a:prstGeom prst="ellipse">
                <a:avLst/>
              </a:prstGeom>
              <a:solidFill>
                <a:srgbClr val="F1111C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23" name="Oval 7"/>
              <p:cNvSpPr/>
              <p:nvPr/>
            </p:nvSpPr>
            <p:spPr>
              <a:xfrm>
                <a:off x="1992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24" name="Oval 8"/>
              <p:cNvSpPr/>
              <p:nvPr/>
            </p:nvSpPr>
            <p:spPr>
              <a:xfrm>
                <a:off x="1596" y="199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25" name="Oval 9"/>
              <p:cNvSpPr/>
              <p:nvPr/>
            </p:nvSpPr>
            <p:spPr>
              <a:xfrm>
                <a:off x="1767" y="210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26" name="Oval 10"/>
              <p:cNvSpPr/>
              <p:nvPr/>
            </p:nvSpPr>
            <p:spPr>
              <a:xfrm>
                <a:off x="2115" y="272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27" name="Oval 11"/>
              <p:cNvSpPr/>
              <p:nvPr/>
            </p:nvSpPr>
            <p:spPr>
              <a:xfrm>
                <a:off x="1104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28" name="Oval 12"/>
              <p:cNvSpPr/>
              <p:nvPr/>
            </p:nvSpPr>
            <p:spPr>
              <a:xfrm>
                <a:off x="1952" y="321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29" name="Oval 13"/>
              <p:cNvSpPr/>
              <p:nvPr/>
            </p:nvSpPr>
            <p:spPr>
              <a:xfrm>
                <a:off x="2143" y="30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0" name="Oval 14"/>
              <p:cNvSpPr/>
              <p:nvPr/>
            </p:nvSpPr>
            <p:spPr>
              <a:xfrm>
                <a:off x="1048" y="38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1" name="Oval 15"/>
              <p:cNvSpPr/>
              <p:nvPr/>
            </p:nvSpPr>
            <p:spPr>
              <a:xfrm>
                <a:off x="1064" y="12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2" name="Oval 16"/>
              <p:cNvSpPr/>
              <p:nvPr/>
            </p:nvSpPr>
            <p:spPr>
              <a:xfrm>
                <a:off x="1152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3" name="Oval 17"/>
              <p:cNvSpPr/>
              <p:nvPr/>
            </p:nvSpPr>
            <p:spPr>
              <a:xfrm>
                <a:off x="584" y="6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4" name="Oval 18"/>
              <p:cNvSpPr/>
              <p:nvPr/>
            </p:nvSpPr>
            <p:spPr>
              <a:xfrm>
                <a:off x="968" y="57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5" name="Oval 19"/>
              <p:cNvSpPr/>
              <p:nvPr/>
            </p:nvSpPr>
            <p:spPr>
              <a:xfrm>
                <a:off x="1112" y="6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6" name="Oval 20"/>
              <p:cNvSpPr/>
              <p:nvPr/>
            </p:nvSpPr>
            <p:spPr>
              <a:xfrm>
                <a:off x="368" y="4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7" name="Oval 21"/>
              <p:cNvSpPr/>
              <p:nvPr/>
            </p:nvSpPr>
            <p:spPr>
              <a:xfrm>
                <a:off x="912" y="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8" name="Oval 22"/>
              <p:cNvSpPr/>
              <p:nvPr/>
            </p:nvSpPr>
            <p:spPr>
              <a:xfrm>
                <a:off x="1288" y="3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39" name="Oval 23"/>
              <p:cNvSpPr/>
              <p:nvPr/>
            </p:nvSpPr>
            <p:spPr>
              <a:xfrm>
                <a:off x="1144" y="4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40" name="Oval 24"/>
              <p:cNvSpPr/>
              <p:nvPr/>
            </p:nvSpPr>
            <p:spPr>
              <a:xfrm>
                <a:off x="1392" y="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None/>
                </a:pPr>
                <a:endParaRPr lang="vi-VN" altLang="en-US" sz="1800" dirty="0"/>
              </a:p>
            </p:txBody>
          </p:sp>
          <p:sp>
            <p:nvSpPr>
              <p:cNvPr id="13341" name="Text Box 25"/>
              <p:cNvSpPr txBox="1"/>
              <p:nvPr/>
            </p:nvSpPr>
            <p:spPr>
              <a:xfrm>
                <a:off x="1488" y="96"/>
                <a:ext cx="1104" cy="2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4498" tIns="52249" rIns="104498" bIns="52249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defTabSz="1044575" eaLnBrk="1" hangingPunct="1">
                  <a:spcBef>
                    <a:spcPct val="50000"/>
                  </a:spcBef>
                  <a:buNone/>
                </a:pPr>
                <a:endParaRPr lang="vi-VN" altLang="en-US" sz="1700" b="1" dirty="0">
                  <a:latin typeface="VNI-Times" pitchFamily="2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2" name="Text Box 26"/>
              <p:cNvSpPr txBox="1"/>
              <p:nvPr/>
            </p:nvSpPr>
            <p:spPr>
              <a:xfrm>
                <a:off x="1177" y="3463"/>
                <a:ext cx="574" cy="2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104498" tIns="52249" rIns="104498" bIns="52249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</a:lstStyle>
              <a:p>
                <a:pPr marL="0" lvl="0" indent="0" defTabSz="1044575" eaLnBrk="1" hangingPunct="1">
                  <a:spcBef>
                    <a:spcPct val="50000"/>
                  </a:spcBef>
                  <a:buNone/>
                </a:pPr>
                <a:r>
                  <a:rPr lang="en-US" altLang="en-US" sz="1700" b="1" dirty="0">
                    <a:solidFill>
                      <a:srgbClr val="000099"/>
                    </a:solidFill>
                    <a:latin typeface="VNI-Times" pitchFamily="2" charset="0"/>
                    <a:cs typeface="Arial" panose="020B0604020202020204" pitchFamily="34" charset="0"/>
                  </a:rPr>
                  <a:t>SaøiGoøn</a:t>
                </a:r>
                <a:endParaRPr lang="en-US" altLang="en-US" sz="1700" b="1" dirty="0">
                  <a:solidFill>
                    <a:srgbClr val="000099"/>
                  </a:solidFill>
                  <a:latin typeface="VNI-Times" pitchFamily="2" charset="0"/>
                  <a:ea typeface="Arial" panose="020B0604020202020204" pitchFamily="34" charset="0"/>
                </a:endParaRPr>
              </a:p>
            </p:txBody>
          </p:sp>
        </p:grpSp>
      </p:grpSp>
      <p:sp>
        <p:nvSpPr>
          <p:cNvPr id="8195" name="AutoShape 27"/>
          <p:cNvSpPr/>
          <p:nvPr/>
        </p:nvSpPr>
        <p:spPr>
          <a:xfrm>
            <a:off x="2133600" y="484188"/>
            <a:ext cx="341313" cy="430212"/>
          </a:xfrm>
          <a:prstGeom prst="sun">
            <a:avLst>
              <a:gd name="adj" fmla="val 25148"/>
            </a:avLst>
          </a:prstGeom>
          <a:solidFill>
            <a:srgbClr val="FF00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/>
          </a:p>
        </p:txBody>
      </p:sp>
      <p:pic>
        <p:nvPicPr>
          <p:cNvPr id="8196" name="Picture 5" descr="D:\XUAN_HANH\Giao an\Lop_12\nang_cao\nguyen_xuan_hanh\tu_lieu\muiten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87135">
            <a:off x="2522538" y="263525"/>
            <a:ext cx="1909762" cy="33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8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Rectangle 30"/>
          <p:cNvSpPr/>
          <p:nvPr/>
        </p:nvSpPr>
        <p:spPr>
          <a:xfrm>
            <a:off x="2286000" y="5638800"/>
            <a:ext cx="6248400" cy="9906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Tháng 9-1940 Nhật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Đông Dương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3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8" name="Text Box 6"/>
          <p:cNvSpPr txBox="1"/>
          <p:nvPr/>
        </p:nvSpPr>
        <p:spPr>
          <a:xfrm>
            <a:off x="457200" y="990600"/>
            <a:ext cx="8610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IV-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Nước Việt Nam dân chủ cộng hòa được thành lập (2/9/1945)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159" name="Text Box 7"/>
          <p:cNvSpPr txBox="1"/>
          <p:nvPr/>
        </p:nvSpPr>
        <p:spPr>
          <a:xfrm>
            <a:off x="381000" y="3016250"/>
            <a:ext cx="8229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+ Ngày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28/8/1945, Ủy ban Dân tộc giải phóng cải tổ thành Chính phủ lâm thời.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7160" name="Text Box 8"/>
          <p:cNvSpPr txBox="1"/>
          <p:nvPr/>
        </p:nvSpPr>
        <p:spPr>
          <a:xfrm>
            <a:off x="304800" y="4037013"/>
            <a:ext cx="8534400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+ Ngày 2/9/1945, tại quảng trường Ba Đình Chủ tịch Hồ Chí Minh đọc Tuyên ngôn Độc lập khai sinh nước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Việt Nam Dân chủ Cộng hòa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77161" name="Text Box 9"/>
          <p:cNvSpPr txBox="1"/>
          <p:nvPr/>
        </p:nvSpPr>
        <p:spPr>
          <a:xfrm>
            <a:off x="457200" y="1981200"/>
            <a:ext cx="8458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+ Ngày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25/8/1945, Hồ Chí Minh cùng Trung ương Đảng và Ủy ban Dân tộc giải phóng về đến Hà Nội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61446" name="Text Box 10"/>
          <p:cNvSpPr txBox="1"/>
          <p:nvPr/>
        </p:nvSpPr>
        <p:spPr>
          <a:xfrm>
            <a:off x="381000" y="533400"/>
            <a:ext cx="807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III-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NGHĨA VŨ TRANG GIÀNH CHÍNH QUYỀN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  <p:bldP spid="177159" grpId="0"/>
      <p:bldP spid="177160" grpId="0"/>
      <p:bldP spid="17716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0" name="Picture 3" descr="1251185274984_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57200"/>
            <a:ext cx="62484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4" name="Rectangle 4"/>
          <p:cNvSpPr/>
          <p:nvPr/>
        </p:nvSpPr>
        <p:spPr>
          <a:xfrm>
            <a:off x="304800" y="1066800"/>
            <a:ext cx="533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Nguyên nhân thắng lợi: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Text Box 5"/>
          <p:cNvSpPr txBox="1"/>
          <p:nvPr/>
        </p:nvSpPr>
        <p:spPr>
          <a:xfrm>
            <a:off x="304800" y="228600"/>
            <a:ext cx="88392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V-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nhân thắng lợi, ý nghĩa lịch sử và bài học kinh nghiệm của cách mạng tháng Tám năm 1945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9206" name="Text Box 6"/>
          <p:cNvSpPr txBox="1"/>
          <p:nvPr/>
        </p:nvSpPr>
        <p:spPr>
          <a:xfrm>
            <a:off x="304800" y="1524000"/>
            <a:ext cx="8610600" cy="2227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a. 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Chủ quan: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+ Truyền thống yêu nước của dân tộc…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+ Sự lãnh đạo đúng đắn của Đảng CSĐD và HCM 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+ Quá trình chuẩn bị lâu dài trong 15 năm…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+ Sự đồng lòng trong  tổng KN, chớp lấy thời cơ…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79207" name="Rectangle 7"/>
          <p:cNvSpPr/>
          <p:nvPr/>
        </p:nvSpPr>
        <p:spPr>
          <a:xfrm>
            <a:off x="381000" y="3657600"/>
            <a:ext cx="24907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b. 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Khách quan:</a:t>
            </a:r>
            <a:endParaRPr lang="en-US" altLang="en-US" sz="2800" b="1" i="1" u="sng" dirty="0">
              <a:latin typeface="Times New Roman" panose="02020603050405020304" pitchFamily="18" charset="0"/>
            </a:endParaRPr>
          </a:p>
        </p:txBody>
      </p:sp>
      <p:sp>
        <p:nvSpPr>
          <p:cNvPr id="179208" name="Rectangle 8"/>
          <p:cNvSpPr/>
          <p:nvPr/>
        </p:nvSpPr>
        <p:spPr>
          <a:xfrm>
            <a:off x="457200" y="4191000"/>
            <a:ext cx="8534400" cy="9461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Quân Đồng minh đánh bại phát xít Đức, Nhật tạo thời cơ cho cách mạng nước ta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7920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charRg st="1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206">
                                            <p:txEl>
                                              <p:charRg st="1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206">
                                            <p:txEl>
                                              <p:charRg st="1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206">
                                            <p:txEl>
                                              <p:charRg st="14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9206">
                                            <p:txEl>
                                              <p:charRg st="14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charRg st="5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9206">
                                            <p:txEl>
                                              <p:charRg st="51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206">
                                            <p:txEl>
                                              <p:charRg st="5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206">
                                            <p:txEl>
                                              <p:charRg st="5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charRg st="96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9206">
                                            <p:txEl>
                                              <p:charRg st="96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9206">
                                            <p:txEl>
                                              <p:charRg st="96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9206">
                                            <p:txEl>
                                              <p:charRg st="96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charRg st="139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9206">
                                            <p:txEl>
                                              <p:charRg st="139" end="1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9206">
                                            <p:txEl>
                                              <p:charRg st="139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9206">
                                            <p:txEl>
                                              <p:charRg st="139" end="1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07" grpId="0"/>
      <p:bldP spid="17920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2" name="Rectangle 4"/>
          <p:cNvSpPr/>
          <p:nvPr/>
        </p:nvSpPr>
        <p:spPr>
          <a:xfrm>
            <a:off x="381000" y="4448175"/>
            <a:ext cx="8382000" cy="18002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Góp phần vào chiến thắng chống CNPX, làm lung lay hệ thống thuộc địa của CNĐQ 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Cổ vũ mạnh mẽ PTGPDT thế giới (trực tiếp là CPC và Lào)  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81255" name="Text Box 7"/>
          <p:cNvSpPr txBox="1"/>
          <p:nvPr/>
        </p:nvSpPr>
        <p:spPr>
          <a:xfrm>
            <a:off x="304800" y="762000"/>
            <a:ext cx="3048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Ý nghĩa lịch sử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1256" name="Text Box 8"/>
          <p:cNvSpPr txBox="1"/>
          <p:nvPr/>
        </p:nvSpPr>
        <p:spPr>
          <a:xfrm>
            <a:off x="304800" y="1658938"/>
            <a:ext cx="8839200" cy="2227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Mở ra bước ngoặt lớn của lịch sử dân tộc . Phá tan xiềng xích nô lệ của Pháp - Nhật, lập nên nước VNDC CH do nhân dân lao động làm chủ. 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800" dirty="0"/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- Đánh dấu 1 bước nhảy vọt của CMVN Mở ra kỉ nguyên mới: Độc lập tự do (GPDT + GPXH)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81257" name="Text Box 9"/>
          <p:cNvSpPr txBox="1"/>
          <p:nvPr/>
        </p:nvSpPr>
        <p:spPr>
          <a:xfrm>
            <a:off x="304800" y="1219200"/>
            <a:ext cx="2286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a. 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Dân tộc: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181258" name="Text Box 10"/>
          <p:cNvSpPr txBox="1"/>
          <p:nvPr/>
        </p:nvSpPr>
        <p:spPr>
          <a:xfrm>
            <a:off x="381000" y="3900488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b.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Thế giới: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66567" name="Rectangle 11"/>
          <p:cNvSpPr/>
          <p:nvPr/>
        </p:nvSpPr>
        <p:spPr>
          <a:xfrm>
            <a:off x="228600" y="304800"/>
            <a:ext cx="533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Nguyên nhân thắng lợi: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charRg st="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1256">
                                            <p:txEl>
                                              <p:charRg st="0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1256">
                                            <p:txEl>
                                              <p:charRg st="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1256">
                                            <p:txEl>
                                              <p:charRg st="0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>
                                            <p:txEl>
                                              <p:charRg st="139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1256">
                                            <p:txEl>
                                              <p:charRg st="139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1256">
                                            <p:txEl>
                                              <p:charRg st="139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1256">
                                            <p:txEl>
                                              <p:charRg st="139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1256">
                                            <p:txEl>
                                              <p:charRg st="139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1252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1252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1252">
                                            <p:txEl>
                                              <p:char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charRg st="8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1252">
                                            <p:txEl>
                                              <p:charRg st="8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1252">
                                            <p:txEl>
                                              <p:charRg st="8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1252">
                                            <p:txEl>
                                              <p:charRg st="81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1252">
                                            <p:txEl>
                                              <p:charRg st="81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/>
      <p:bldP spid="181257" grpId="0"/>
      <p:bldP spid="18125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2276" name="Text Box 4"/>
          <p:cNvSpPr txBox="1"/>
          <p:nvPr/>
        </p:nvSpPr>
        <p:spPr>
          <a:xfrm>
            <a:off x="228600" y="1600200"/>
            <a:ext cx="4876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Bài học kinh nghiệm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2277" name="Text Box 5"/>
          <p:cNvSpPr txBox="1"/>
          <p:nvPr/>
        </p:nvSpPr>
        <p:spPr>
          <a:xfrm>
            <a:off x="457200" y="2128838"/>
            <a:ext cx="8534400" cy="3881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Đảng phải có đường lối đúng đắn, vận dụng sáng tạo chủ nghĩa Mác - Lênin vào thực tiễn CMVN. Nắm bắt tình hình thế giới và trong nước để có chủ trương biện pháp CM phù hợp.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Đảng tổ chức tập hợp lực lượng, phân hóa cô lập kẻ thù.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Linh hoạt kết hợp đấu tranh giữa các hình thức: chính trị với vũ trang; KN từng phần với chớp thời cơ phát động tổng KN.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88" name="Text Box 6"/>
          <p:cNvSpPr txBox="1"/>
          <p:nvPr/>
        </p:nvSpPr>
        <p:spPr>
          <a:xfrm>
            <a:off x="228600" y="1066800"/>
            <a:ext cx="396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Ý nghĩa lịch sử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9" name="Rectangle 7"/>
          <p:cNvSpPr/>
          <p:nvPr/>
        </p:nvSpPr>
        <p:spPr>
          <a:xfrm>
            <a:off x="228600" y="533400"/>
            <a:ext cx="533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Nguyên nhân thắng lợi: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" name="Picture 5" descr="HajimeMatsumiya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5" descr="Những người bảo vệ Ải Nam Quan thất thủ trước quân Nhật (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35"/>
          <p:cNvSpPr/>
          <p:nvPr/>
        </p:nvSpPr>
        <p:spPr>
          <a:xfrm>
            <a:off x="2971800" y="6324600"/>
            <a:ext cx="3429000" cy="5334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Pháp đầu 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Nhật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9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35"/>
          <p:cNvSpPr/>
          <p:nvPr/>
        </p:nvSpPr>
        <p:spPr>
          <a:xfrm>
            <a:off x="1752600" y="0"/>
            <a:ext cx="6019800" cy="5334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9-1940 Nhật v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Đông Dương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5"/>
          <p:cNvSpPr/>
          <p:nvPr/>
        </p:nvSpPr>
        <p:spPr>
          <a:xfrm>
            <a:off x="0" y="431800"/>
            <a:ext cx="9144000" cy="39687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I.Tình hình Việt Nam trong những năm 1939- 1945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pt-B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Tình hình chính trị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Tháng 9/1939, Chiến tranh thế giới thứ hai bùng nổ, chính phủ Pháp đầu h</a:t>
            </a:r>
            <a:r>
              <a:rPr lang="pt-BR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Đức, 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 địch 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các mạng thuộc địa.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Đông Dương, Pháp ra sức vơ vét sức người, sức của của dốc v</a:t>
            </a:r>
            <a:r>
              <a:rPr lang="pt-BR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chiến tranh.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Cuối tháng 9/1940, 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nhảy v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xâm lược nước ta, Pháp đầu h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chóng, rồi câu kết với nhau cai trị nhân dân ta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nhưng giữa chúng đầy mâu thuẫn.</a:t>
            </a:r>
            <a:endParaRPr lang="vi-VN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5"/>
          <p:cNvSpPr/>
          <p:nvPr/>
        </p:nvSpPr>
        <p:spPr>
          <a:xfrm>
            <a:off x="0" y="0"/>
            <a:ext cx="9144000" cy="4832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action="ppaction://hlinksldjump"/>
              </a:rPr>
              <a:t>I.Tình hình Việt Nam trong những năm 1939- 1945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pt-B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Tình hình chính trị</a:t>
            </a:r>
            <a:endParaRPr lang="vi-V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Tháng 9/1939, Chiến tranh thế giới thứ hai bùng nổ, chính phủ Pháp đầu h</a:t>
            </a:r>
            <a:r>
              <a:rPr lang="pt-BR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Đức, 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 địch 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các mạng thuộc địa.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Đông Dương, Pháp ra sức vơ vét sức người, sức của của dốc v</a:t>
            </a:r>
            <a:r>
              <a:rPr lang="pt-BR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chiến tranh.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Cuối tháng 9/1940, 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nhảy v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xâm lược nước ta, Pháp đầu h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chóng, rồi câu kết với nhau cai trị nhân dân ta.</a:t>
            </a: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ct val="0"/>
              </a:spcBef>
              <a:buNone/>
            </a:pP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</a:t>
            </a:r>
            <a:r>
              <a:rPr lang="pt-BR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9/3/1945, 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tiến h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đảo chính Pháp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lợi dụng cơ hội đó quần chúng nhân sục sôi cách mạng, sẵn s</a:t>
            </a:r>
            <a:r>
              <a:rPr lang="pt-BR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vùng lên</a:t>
            </a:r>
            <a:r>
              <a:rPr lang="pt-B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nghĩa.</a:t>
            </a:r>
            <a:endParaRPr lang="pt-BR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4"/>
          <p:cNvSpPr/>
          <p:nvPr/>
        </p:nvSpPr>
        <p:spPr>
          <a:xfrm>
            <a:off x="609600" y="2420938"/>
            <a:ext cx="8229600" cy="3862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  <a:p>
            <a:pPr marL="342900" lvl="0" indent="-34290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17411" name="Text Box 6"/>
          <p:cNvSpPr txBox="1"/>
          <p:nvPr/>
        </p:nvSpPr>
        <p:spPr>
          <a:xfrm>
            <a:off x="0" y="404813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7412" name="Rectangle 8"/>
          <p:cNvSpPr/>
          <p:nvPr/>
        </p:nvSpPr>
        <p:spPr>
          <a:xfrm>
            <a:off x="266700" y="1040765"/>
            <a:ext cx="44196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Tình hình kinh tế - xã hội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3" name="Rectangle 11"/>
          <p:cNvSpPr/>
          <p:nvPr/>
        </p:nvSpPr>
        <p:spPr>
          <a:xfrm>
            <a:off x="304800" y="1676400"/>
            <a:ext cx="2286000" cy="533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2400" b="1" u="sng" dirty="0">
                <a:solidFill>
                  <a:srgbClr val="1F28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Về kinh tế: </a:t>
            </a:r>
            <a:endParaRPr lang="en-US" altLang="en-US" sz="2400" b="1" u="sng" dirty="0">
              <a:solidFill>
                <a:srgbClr val="1F28E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4200" y="2667000"/>
            <a:ext cx="46482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2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 h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chính sách “Kinh tế chỉ huy”..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57200" y="4495800"/>
            <a:ext cx="1143000" cy="533400"/>
          </a:xfrm>
          <a:prstGeom prst="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2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Nhật: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hangingPunct="1">
              <a:spcBef>
                <a:spcPct val="20000"/>
              </a:spcBef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600" y="2667000"/>
            <a:ext cx="12192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62400" y="1752600"/>
            <a:ext cx="2743200" cy="533400"/>
          </a:xfrm>
          <a:prstGeom prst="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2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lệnh tổng động viên 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5" idx="1"/>
          </p:cNvCxnSpPr>
          <p:nvPr/>
        </p:nvCxnSpPr>
        <p:spPr>
          <a:xfrm flipV="1">
            <a:off x="1828800" y="2019300"/>
            <a:ext cx="2133600" cy="9144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20" name="Straight Arrow Connector 19"/>
          <p:cNvCxnSpPr>
            <a:stCxn id="14" idx="3"/>
            <a:endCxn id="11" idx="1"/>
          </p:cNvCxnSpPr>
          <p:nvPr/>
        </p:nvCxnSpPr>
        <p:spPr>
          <a:xfrm>
            <a:off x="1828800" y="2933700"/>
            <a:ext cx="1295400" cy="1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819400" y="3505200"/>
            <a:ext cx="6248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2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Bắt Pháp h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năm nộp cho chúng một khoản tiền 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819400" y="4572000"/>
            <a:ext cx="62484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2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Cướp ruộng đất;bắt nhân dân nhỏ lúa trồng đay, thầu dầu..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819400" y="5715000"/>
            <a:ext cx="6248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20000"/>
              </a:spcBef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Bắt Pháp xuất nguyên liệu chiến lược sang Nhật với giá rẻ, đầu tư v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ngh</a:t>
            </a:r>
            <a:r>
              <a:rPr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công nghiệp phục vụ cho quân sự</a:t>
            </a: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>
            <a:stCxn id="13" idx="3"/>
            <a:endCxn id="21" idx="1"/>
          </p:cNvCxnSpPr>
          <p:nvPr/>
        </p:nvCxnSpPr>
        <p:spPr>
          <a:xfrm flipV="1">
            <a:off x="1600200" y="3771900"/>
            <a:ext cx="1219200" cy="9906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29" name="Straight Arrow Connector 28"/>
          <p:cNvCxnSpPr>
            <a:stCxn id="13" idx="3"/>
            <a:endCxn id="22" idx="1"/>
          </p:cNvCxnSpPr>
          <p:nvPr/>
        </p:nvCxnSpPr>
        <p:spPr>
          <a:xfrm>
            <a:off x="1600200" y="4762500"/>
            <a:ext cx="1219200" cy="1905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31" name="Straight Arrow Connector 30"/>
          <p:cNvCxnSpPr>
            <a:stCxn id="13" idx="3"/>
          </p:cNvCxnSpPr>
          <p:nvPr/>
        </p:nvCxnSpPr>
        <p:spPr>
          <a:xfrm>
            <a:off x="1600200" y="4762500"/>
            <a:ext cx="1219200" cy="156210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13767</Words>
  <Application>WPS Presentation</Application>
  <PresentationFormat/>
  <Paragraphs>553</Paragraphs>
  <Slides>54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5" baseType="lpstr">
      <vt:lpstr>Arial</vt:lpstr>
      <vt:lpstr>SimSun</vt:lpstr>
      <vt:lpstr>Wingdings</vt:lpstr>
      <vt:lpstr>Times New Roman</vt:lpstr>
      <vt:lpstr>Calibri</vt:lpstr>
      <vt:lpstr>VNI-Times</vt:lpstr>
      <vt:lpstr>Segoe Print</vt:lpstr>
      <vt:lpstr>Microsoft YaHei</vt:lpstr>
      <vt:lpstr>Arial Unicode MS</vt:lpstr>
      <vt:lpstr>VNI-Helve-Condense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Cây Đay </vt:lpstr>
      <vt:lpstr>PowerPoint 演示文稿</vt:lpstr>
      <vt:lpstr>Cây Thầu Dầu </vt:lpstr>
      <vt:lpstr> I. Tình hình Việt Nam trong những năm (1939 -1945). </vt:lpstr>
      <vt:lpstr> I. Tình hình Việt Nam trong những năm (1939 -1945). </vt:lpstr>
      <vt:lpstr>PowerPoint 演示文稿</vt:lpstr>
      <vt:lpstr>PowerPoint 演示文稿</vt:lpstr>
      <vt:lpstr>PowerPoint 演示文稿</vt:lpstr>
      <vt:lpstr>PowerPoint 演示文稿</vt:lpstr>
      <vt:lpstr> I. Tình hình Việt Nam trong những năm (1939 -1945).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Điểm khác về nội dung của hội nghị Ban chấp hành Trung ương ĐCS Đông Dương ( 11.1939) so với 7.1936? </vt:lpstr>
      <vt:lpstr>Cuộc sống của bác tại Pác Pó, Cao Bằng</vt:lpstr>
      <vt:lpstr>* Hội nghị TW8 tháng 5/1941.</vt:lpstr>
      <vt:lpstr>- Hội nghị TW8 tháng 5/1941.</vt:lpstr>
      <vt:lpstr>II. Phong trào giải phóng dân tộc từ tháng 9/1939-3/1945    4. Chuẩn bị tiến tới khởi nghĩa</vt:lpstr>
      <vt:lpstr>III. Khởi nghĩa vũ trang giành chính quyền    1. Khởi nghĩa từng phần (tháng 3-giữa tháng 8/1945) </vt:lpstr>
      <vt:lpstr>PowerPoint 演示文稿</vt:lpstr>
      <vt:lpstr>III. Khởi nghĩa vũ trang giành chính quyền    1. Khởi nghĩa từng phần (tháng 3-giữa tháng 8/1945) </vt:lpstr>
      <vt:lpstr>PowerPoint 演示文稿</vt:lpstr>
      <vt:lpstr>III. Khởi nghĩa vũ trang giành chính quyền   3. Tổng khởi nghĩa tháng Tám nắm 1945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ICAFE8</dc:creator>
  <cp:lastModifiedBy>Admin</cp:lastModifiedBy>
  <cp:revision>221</cp:revision>
  <dcterms:created xsi:type="dcterms:W3CDTF">2021-11-21T15:23:00Z</dcterms:created>
  <dcterms:modified xsi:type="dcterms:W3CDTF">2021-11-21T16:10:24Z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C18AA6CD9C434D7988B81408C7DDE3D3</vt:lpwstr>
  </property>
  <property fmtid="{D5CDD505-2E9C-101B-9397-08002B2CF9AE}" pid="4" name="KSOProductBuildVer">
    <vt:lpwstr>1033-11.2.0.10382</vt:lpwstr>
  </property>
</Properties>
</file>